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nantason Expanded" panose="020B0604020202020204" charset="-34"/>
      <p:regular r:id="rId13"/>
    </p:embeddedFont>
    <p:embeddedFont>
      <p:font typeface="Anantason Expanded Bold" panose="020B0604020202020204" charset="-34"/>
      <p:regular r:id="rId14"/>
    </p:embeddedFont>
    <p:embeddedFont>
      <p:font typeface="Anantason Expanded Light" panose="020B0604020202020204" charset="-34"/>
      <p:regular r:id="rId15"/>
    </p:embeddedFont>
    <p:embeddedFont>
      <p:font typeface="Asangha Expanded" panose="020B0604020202020204" charset="-34"/>
      <p:regular r:id="rId16"/>
    </p:embeddedFont>
    <p:embeddedFont>
      <p:font typeface="Asangha Expanded Bold" panose="020B0604020202020204" charset="-34"/>
      <p:regular r:id="rId17"/>
    </p:embeddedFont>
    <p:embeddedFont>
      <p:font typeface="Asangha Expanded Italics" panose="020B0604020202020204" charset="-34"/>
      <p:regular r:id="rId18"/>
    </p:embeddedFont>
    <p:embeddedFont>
      <p:font typeface="Engravers' Old English BT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B364"/>
    <a:srgbClr val="D2B263"/>
    <a:srgbClr val="DDB2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81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hyperlink" Target="http://127.0.0.1:8000" TargetMode="External"/><Relationship Id="rId5" Type="http://schemas.openxmlformats.org/officeDocument/2006/relationships/image" Target="../media/image43.sv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6.sv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_rels/slide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12224">
                <a:alpha val="100000"/>
              </a:srgbClr>
            </a:gs>
            <a:gs pos="100000">
              <a:srgbClr val="32323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rot="-2700000">
            <a:off x="-3888025" y="3550029"/>
            <a:ext cx="13503937" cy="5114616"/>
          </a:xfrm>
          <a:custGeom>
            <a:avLst/>
            <a:gdLst/>
            <a:ahLst/>
            <a:cxnLst/>
            <a:rect l="l" t="t" r="r" b="b"/>
            <a:pathLst>
              <a:path w="13503937" h="5114616">
                <a:moveTo>
                  <a:pt x="0" y="0"/>
                </a:moveTo>
                <a:lnTo>
                  <a:pt x="13503937" y="0"/>
                </a:lnTo>
                <a:lnTo>
                  <a:pt x="13503937" y="5114616"/>
                </a:lnTo>
                <a:lnTo>
                  <a:pt x="0" y="5114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7764782" y="4338214"/>
            <a:ext cx="9971916" cy="1975736"/>
          </a:xfrm>
          <a:prstGeom prst="rect">
            <a:avLst/>
          </a:prstGeom>
        </p:spPr>
        <p:txBody>
          <a:bodyPr lIns="0" tIns="0" rIns="0" bIns="0" rtlCol="0" anchor="t">
            <a:spAutoFit/>
          </a:bodyPr>
          <a:lstStyle/>
          <a:p>
            <a:pPr>
              <a:lnSpc>
                <a:spcPts val="13863"/>
              </a:lnSpc>
            </a:pPr>
            <a:r>
              <a:rPr lang="en-US" sz="17329" spc="-519">
                <a:solidFill>
                  <a:srgbClr val="DDB262"/>
                </a:solidFill>
                <a:latin typeface="Engravers' Old English BT Bold"/>
              </a:rPr>
              <a:t>Capstone</a:t>
            </a:r>
          </a:p>
        </p:txBody>
      </p:sp>
      <p:sp>
        <p:nvSpPr>
          <p:cNvPr id="4" name="AutoShape 4"/>
          <p:cNvSpPr/>
          <p:nvPr/>
        </p:nvSpPr>
        <p:spPr>
          <a:xfrm flipV="1">
            <a:off x="646552" y="1155127"/>
            <a:ext cx="16994896" cy="0"/>
          </a:xfrm>
          <a:prstGeom prst="line">
            <a:avLst/>
          </a:prstGeom>
          <a:ln w="19050" cap="flat">
            <a:solidFill>
              <a:srgbClr val="EFE9DB"/>
            </a:solidFill>
            <a:prstDash val="solid"/>
            <a:headEnd type="none" w="sm" len="sm"/>
            <a:tailEnd type="none" w="sm" len="sm"/>
          </a:ln>
        </p:spPr>
        <p:txBody>
          <a:bodyPr/>
          <a:lstStyle/>
          <a:p>
            <a:endParaRPr lang="en-US"/>
          </a:p>
        </p:txBody>
      </p:sp>
      <p:sp>
        <p:nvSpPr>
          <p:cNvPr id="5" name="AutoShape 5"/>
          <p:cNvSpPr/>
          <p:nvPr/>
        </p:nvSpPr>
        <p:spPr>
          <a:xfrm flipV="1">
            <a:off x="646552" y="9139238"/>
            <a:ext cx="16994896" cy="0"/>
          </a:xfrm>
          <a:prstGeom prst="line">
            <a:avLst/>
          </a:prstGeom>
          <a:ln w="19050" cap="flat">
            <a:solidFill>
              <a:srgbClr val="EFE9DB"/>
            </a:solidFill>
            <a:prstDash val="solid"/>
            <a:headEnd type="none" w="sm" len="sm"/>
            <a:tailEnd type="none" w="sm" len="sm"/>
          </a:ln>
        </p:spPr>
        <p:txBody>
          <a:bodyPr/>
          <a:lstStyle/>
          <a:p>
            <a:endParaRPr lang="en-US"/>
          </a:p>
        </p:txBody>
      </p:sp>
      <p:sp>
        <p:nvSpPr>
          <p:cNvPr id="6" name="Freeform 6"/>
          <p:cNvSpPr/>
          <p:nvPr/>
        </p:nvSpPr>
        <p:spPr>
          <a:xfrm>
            <a:off x="16986197" y="9372228"/>
            <a:ext cx="635053" cy="248022"/>
          </a:xfrm>
          <a:custGeom>
            <a:avLst/>
            <a:gdLst/>
            <a:ahLst/>
            <a:cxnLst/>
            <a:rect l="l" t="t" r="r" b="b"/>
            <a:pathLst>
              <a:path w="635053" h="248022">
                <a:moveTo>
                  <a:pt x="0" y="0"/>
                </a:moveTo>
                <a:lnTo>
                  <a:pt x="635053" y="0"/>
                </a:lnTo>
                <a:lnTo>
                  <a:pt x="635053" y="248022"/>
                </a:lnTo>
                <a:lnTo>
                  <a:pt x="0" y="2480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6351420" y="666750"/>
            <a:ext cx="1290028" cy="274424"/>
          </a:xfrm>
          <a:custGeom>
            <a:avLst/>
            <a:gdLst/>
            <a:ahLst/>
            <a:cxnLst/>
            <a:rect l="l" t="t" r="r" b="b"/>
            <a:pathLst>
              <a:path w="1290028" h="274424">
                <a:moveTo>
                  <a:pt x="0" y="0"/>
                </a:moveTo>
                <a:lnTo>
                  <a:pt x="1290028" y="0"/>
                </a:lnTo>
                <a:lnTo>
                  <a:pt x="1290028" y="274424"/>
                </a:lnTo>
                <a:lnTo>
                  <a:pt x="0" y="274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7764782" y="2311808"/>
            <a:ext cx="4354077" cy="1191682"/>
          </a:xfrm>
          <a:prstGeom prst="rect">
            <a:avLst/>
          </a:prstGeom>
        </p:spPr>
        <p:txBody>
          <a:bodyPr lIns="0" tIns="0" rIns="0" bIns="0" rtlCol="0" anchor="t">
            <a:spAutoFit/>
          </a:bodyPr>
          <a:lstStyle/>
          <a:p>
            <a:pPr>
              <a:lnSpc>
                <a:spcPts val="7991"/>
              </a:lnSpc>
            </a:pPr>
            <a:r>
              <a:rPr lang="en-US" sz="11416" spc="-285">
                <a:solidFill>
                  <a:srgbClr val="EFE9DB"/>
                </a:solidFill>
                <a:latin typeface="Asangha Expanded Italics"/>
              </a:rPr>
              <a:t>THE</a:t>
            </a:r>
          </a:p>
        </p:txBody>
      </p:sp>
      <p:sp>
        <p:nvSpPr>
          <p:cNvPr id="9" name="Freeform 9"/>
          <p:cNvSpPr/>
          <p:nvPr/>
        </p:nvSpPr>
        <p:spPr>
          <a:xfrm>
            <a:off x="7764782" y="3375202"/>
            <a:ext cx="5796619" cy="411033"/>
          </a:xfrm>
          <a:custGeom>
            <a:avLst/>
            <a:gdLst/>
            <a:ahLst/>
            <a:cxnLst/>
            <a:rect l="l" t="t" r="r" b="b"/>
            <a:pathLst>
              <a:path w="5796619" h="411033">
                <a:moveTo>
                  <a:pt x="0" y="0"/>
                </a:moveTo>
                <a:lnTo>
                  <a:pt x="5796619" y="0"/>
                </a:lnTo>
                <a:lnTo>
                  <a:pt x="5796619" y="411033"/>
                </a:lnTo>
                <a:lnTo>
                  <a:pt x="0" y="4110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flipV="1">
            <a:off x="7764782" y="6494961"/>
            <a:ext cx="5796619" cy="411033"/>
          </a:xfrm>
          <a:custGeom>
            <a:avLst/>
            <a:gdLst/>
            <a:ahLst/>
            <a:cxnLst/>
            <a:rect l="l" t="t" r="r" b="b"/>
            <a:pathLst>
              <a:path w="5796619" h="411033">
                <a:moveTo>
                  <a:pt x="0" y="411033"/>
                </a:moveTo>
                <a:lnTo>
                  <a:pt x="5796619" y="411033"/>
                </a:lnTo>
                <a:lnTo>
                  <a:pt x="5796619" y="0"/>
                </a:lnTo>
                <a:lnTo>
                  <a:pt x="0" y="0"/>
                </a:lnTo>
                <a:lnTo>
                  <a:pt x="0" y="411033"/>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TextBox 11"/>
          <p:cNvSpPr txBox="1"/>
          <p:nvPr/>
        </p:nvSpPr>
        <p:spPr>
          <a:xfrm>
            <a:off x="7764782" y="7460217"/>
            <a:ext cx="9971916" cy="1191682"/>
          </a:xfrm>
          <a:prstGeom prst="rect">
            <a:avLst/>
          </a:prstGeom>
        </p:spPr>
        <p:txBody>
          <a:bodyPr lIns="0" tIns="0" rIns="0" bIns="0" rtlCol="0" anchor="t">
            <a:spAutoFit/>
          </a:bodyPr>
          <a:lstStyle/>
          <a:p>
            <a:pPr marL="0" lvl="0" indent="0">
              <a:lnSpc>
                <a:spcPts val="7991"/>
              </a:lnSpc>
            </a:pPr>
            <a:r>
              <a:rPr lang="en-US" sz="11416" u="none" strike="noStrike" spc="-285">
                <a:solidFill>
                  <a:srgbClr val="EFE9DB"/>
                </a:solidFill>
                <a:latin typeface="Asangha Expanded Italics"/>
              </a:rPr>
              <a:t>OF GENESIS</a:t>
            </a:r>
          </a:p>
        </p:txBody>
      </p:sp>
      <p:sp>
        <p:nvSpPr>
          <p:cNvPr id="12" name="TextBox 12"/>
          <p:cNvSpPr txBox="1"/>
          <p:nvPr/>
        </p:nvSpPr>
        <p:spPr>
          <a:xfrm>
            <a:off x="666750" y="677862"/>
            <a:ext cx="4863960" cy="330201"/>
          </a:xfrm>
          <a:prstGeom prst="rect">
            <a:avLst/>
          </a:prstGeom>
        </p:spPr>
        <p:txBody>
          <a:bodyPr lIns="0" tIns="0" rIns="0" bIns="0" rtlCol="0" anchor="t">
            <a:spAutoFit/>
          </a:bodyPr>
          <a:lstStyle/>
          <a:p>
            <a:pPr>
              <a:lnSpc>
                <a:spcPts val="2500"/>
              </a:lnSpc>
            </a:pPr>
            <a:r>
              <a:rPr lang="en-US" sz="2500" spc="75">
                <a:solidFill>
                  <a:srgbClr val="EFE9DB"/>
                </a:solidFill>
                <a:latin typeface="Anantason Expanded Light"/>
              </a:rPr>
              <a:t>ANTHONY LORA</a:t>
            </a:r>
          </a:p>
        </p:txBody>
      </p:sp>
      <p:sp>
        <p:nvSpPr>
          <p:cNvPr id="13" name="TextBox 13"/>
          <p:cNvSpPr txBox="1"/>
          <p:nvPr/>
        </p:nvSpPr>
        <p:spPr>
          <a:xfrm>
            <a:off x="666750" y="9386887"/>
            <a:ext cx="10267939" cy="330201"/>
          </a:xfrm>
          <a:prstGeom prst="rect">
            <a:avLst/>
          </a:prstGeom>
        </p:spPr>
        <p:txBody>
          <a:bodyPr lIns="0" tIns="0" rIns="0" bIns="0" rtlCol="0" anchor="t">
            <a:spAutoFit/>
          </a:bodyPr>
          <a:lstStyle/>
          <a:p>
            <a:pPr>
              <a:lnSpc>
                <a:spcPts val="2500"/>
              </a:lnSpc>
            </a:pPr>
            <a:r>
              <a:rPr lang="en-US" sz="2500" spc="75">
                <a:solidFill>
                  <a:srgbClr val="EFE9DB"/>
                </a:solidFill>
                <a:latin typeface="Anantason Expanded Light"/>
              </a:rPr>
              <a:t>Modern day implementation of creation.</a:t>
            </a:r>
          </a:p>
        </p:txBody>
      </p:sp>
      <p:sp>
        <p:nvSpPr>
          <p:cNvPr id="14" name="TextBox 14"/>
          <p:cNvSpPr txBox="1"/>
          <p:nvPr/>
        </p:nvSpPr>
        <p:spPr>
          <a:xfrm>
            <a:off x="14257431" y="9386887"/>
            <a:ext cx="2500260" cy="330201"/>
          </a:xfrm>
          <a:prstGeom prst="rect">
            <a:avLst/>
          </a:prstGeom>
        </p:spPr>
        <p:txBody>
          <a:bodyPr lIns="0" tIns="0" rIns="0" bIns="0" rtlCol="0" anchor="t">
            <a:spAutoFit/>
          </a:bodyPr>
          <a:lstStyle/>
          <a:p>
            <a:pPr algn="r">
              <a:lnSpc>
                <a:spcPts val="2500"/>
              </a:lnSpc>
            </a:pPr>
            <a:r>
              <a:rPr lang="en-US" sz="2500" spc="75">
                <a:solidFill>
                  <a:srgbClr val="EFE9DB"/>
                </a:solidFill>
                <a:latin typeface="Anantason Expanded Light"/>
              </a:rPr>
              <a:t>Let’s jump in!</a:t>
            </a: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B666">
                <a:alpha val="100000"/>
              </a:srgbClr>
            </a:gs>
            <a:gs pos="100000">
              <a:srgbClr val="C8AC5F">
                <a:alpha val="100000"/>
              </a:srgbClr>
            </a:gs>
          </a:gsLst>
          <a:lin ang="0"/>
        </a:gradFill>
        <a:effectLst/>
      </p:bgPr>
    </p:bg>
    <p:spTree>
      <p:nvGrpSpPr>
        <p:cNvPr id="1" name=""/>
        <p:cNvGrpSpPr/>
        <p:nvPr/>
      </p:nvGrpSpPr>
      <p:grpSpPr>
        <a:xfrm>
          <a:off x="0" y="0"/>
          <a:ext cx="0" cy="0"/>
          <a:chOff x="0" y="0"/>
          <a:chExt cx="0" cy="0"/>
        </a:xfrm>
      </p:grpSpPr>
      <p:sp>
        <p:nvSpPr>
          <p:cNvPr id="2" name="AutoShape 2"/>
          <p:cNvSpPr/>
          <p:nvPr/>
        </p:nvSpPr>
        <p:spPr>
          <a:xfrm flipV="1">
            <a:off x="646552" y="676275"/>
            <a:ext cx="16994896" cy="0"/>
          </a:xfrm>
          <a:prstGeom prst="line">
            <a:avLst/>
          </a:prstGeom>
          <a:ln w="19050" cap="flat">
            <a:solidFill>
              <a:srgbClr val="212224"/>
            </a:solidFill>
            <a:prstDash val="solid"/>
            <a:headEnd type="none" w="sm" len="sm"/>
            <a:tailEnd type="none" w="sm" len="sm"/>
          </a:ln>
        </p:spPr>
        <p:txBody>
          <a:bodyPr/>
          <a:lstStyle/>
          <a:p>
            <a:endParaRPr lang="en-US"/>
          </a:p>
        </p:txBody>
      </p:sp>
      <p:sp>
        <p:nvSpPr>
          <p:cNvPr id="3" name="TextBox 3"/>
          <p:cNvSpPr txBox="1"/>
          <p:nvPr/>
        </p:nvSpPr>
        <p:spPr>
          <a:xfrm>
            <a:off x="-971334" y="8504848"/>
            <a:ext cx="20103044" cy="3224406"/>
          </a:xfrm>
          <a:prstGeom prst="rect">
            <a:avLst/>
          </a:prstGeom>
        </p:spPr>
        <p:txBody>
          <a:bodyPr lIns="0" tIns="0" rIns="0" bIns="0" rtlCol="0" anchor="t">
            <a:spAutoFit/>
          </a:bodyPr>
          <a:lstStyle/>
          <a:p>
            <a:pPr marL="0" lvl="0" indent="0" algn="ctr">
              <a:lnSpc>
                <a:spcPts val="21590"/>
              </a:lnSpc>
            </a:pPr>
            <a:r>
              <a:rPr lang="en-US" sz="30843" spc="-771">
                <a:solidFill>
                  <a:srgbClr val="EFE9DB"/>
                </a:solidFill>
                <a:latin typeface="Asangha Expanded"/>
              </a:rPr>
              <a:t>STEP</a:t>
            </a:r>
            <a:r>
              <a:rPr lang="en-US" sz="30843" u="none" strike="noStrike" spc="-771">
                <a:solidFill>
                  <a:srgbClr val="EFE9DB"/>
                </a:solidFill>
                <a:latin typeface="Asangha Expanded"/>
              </a:rPr>
              <a:t> SIX</a:t>
            </a:r>
          </a:p>
        </p:txBody>
      </p:sp>
      <p:sp>
        <p:nvSpPr>
          <p:cNvPr id="4" name="TextBox 4"/>
          <p:cNvSpPr txBox="1"/>
          <p:nvPr/>
        </p:nvSpPr>
        <p:spPr>
          <a:xfrm>
            <a:off x="666750" y="2453299"/>
            <a:ext cx="10157298" cy="4803774"/>
          </a:xfrm>
          <a:prstGeom prst="rect">
            <a:avLst/>
          </a:prstGeom>
        </p:spPr>
        <p:txBody>
          <a:bodyPr lIns="0" tIns="0" rIns="0" bIns="0" rtlCol="0" anchor="t">
            <a:spAutoFit/>
          </a:bodyPr>
          <a:lstStyle/>
          <a:p>
            <a:pPr algn="just">
              <a:lnSpc>
                <a:spcPts val="3500"/>
              </a:lnSpc>
            </a:pPr>
            <a:r>
              <a:rPr lang="en-US" sz="2500" spc="75" dirty="0">
                <a:solidFill>
                  <a:srgbClr val="212224"/>
                </a:solidFill>
                <a:latin typeface="Anantason Expanded Light"/>
              </a:rPr>
              <a:t>Step 6 is deployment, in where we prepared the program to run in a specific environment. To summarize we,</a:t>
            </a:r>
          </a:p>
          <a:p>
            <a:pPr algn="just">
              <a:lnSpc>
                <a:spcPts val="3500"/>
              </a:lnSpc>
            </a:pPr>
            <a:endParaRPr lang="en-US" sz="2500" spc="75" dirty="0">
              <a:solidFill>
                <a:srgbClr val="212224"/>
              </a:solidFill>
              <a:latin typeface="Anantason Expanded Light"/>
            </a:endParaRPr>
          </a:p>
          <a:p>
            <a:pPr marL="539762" lvl="1" indent="-269881" algn="just">
              <a:lnSpc>
                <a:spcPts val="3500"/>
              </a:lnSpc>
              <a:buFont typeface="Arial"/>
              <a:buChar char="•"/>
            </a:pPr>
            <a:r>
              <a:rPr lang="en-US" sz="2500" spc="75" dirty="0">
                <a:solidFill>
                  <a:srgbClr val="212224"/>
                </a:solidFill>
                <a:latin typeface="Anantason Expanded Light"/>
              </a:rPr>
              <a:t>Created a Java Program that exhibits collision detection, gravity simulation, user input, and logs data while running.</a:t>
            </a:r>
          </a:p>
          <a:p>
            <a:pPr marL="539762" lvl="1" indent="-269881" algn="just">
              <a:lnSpc>
                <a:spcPts val="3500"/>
              </a:lnSpc>
              <a:buFont typeface="Arial"/>
              <a:buChar char="•"/>
            </a:pPr>
            <a:r>
              <a:rPr lang="en-US" sz="2500" spc="75" dirty="0">
                <a:solidFill>
                  <a:srgbClr val="212224"/>
                </a:solidFill>
                <a:latin typeface="Anantason Expanded Light"/>
              </a:rPr>
              <a:t>Locally hosted a server that contains and displays all of our data; Simultaneously sourcing other programs to run various features.</a:t>
            </a:r>
          </a:p>
          <a:p>
            <a:pPr marL="539762" lvl="1" indent="-269881" algn="just">
              <a:lnSpc>
                <a:spcPts val="3500"/>
              </a:lnSpc>
              <a:buFont typeface="Arial"/>
              <a:buChar char="•"/>
            </a:pPr>
            <a:r>
              <a:rPr lang="en-US" sz="2500" spc="75" dirty="0">
                <a:solidFill>
                  <a:srgbClr val="212224"/>
                </a:solidFill>
                <a:latin typeface="Anantason Expanded Light"/>
              </a:rPr>
              <a:t>Designed a web page using HTML, CSS, and JavaScript.</a:t>
            </a:r>
          </a:p>
          <a:p>
            <a:pPr marL="539762" lvl="1" indent="-269881" algn="just">
              <a:lnSpc>
                <a:spcPts val="3500"/>
              </a:lnSpc>
              <a:spcBef>
                <a:spcPct val="0"/>
              </a:spcBef>
              <a:buFont typeface="Arial"/>
              <a:buChar char="•"/>
            </a:pPr>
            <a:r>
              <a:rPr lang="en-US" sz="2500" spc="75" dirty="0">
                <a:solidFill>
                  <a:srgbClr val="212224"/>
                </a:solidFill>
                <a:latin typeface="Anantason Expanded Light"/>
              </a:rPr>
              <a:t>Automatically updated information every 60 seconds for validation through JavaScript.</a:t>
            </a:r>
          </a:p>
        </p:txBody>
      </p:sp>
      <p:sp>
        <p:nvSpPr>
          <p:cNvPr id="5" name="Freeform 5"/>
          <p:cNvSpPr/>
          <p:nvPr/>
        </p:nvSpPr>
        <p:spPr>
          <a:xfrm rot="-5400000">
            <a:off x="12796519" y="1401834"/>
            <a:ext cx="6154785" cy="5408517"/>
          </a:xfrm>
          <a:custGeom>
            <a:avLst/>
            <a:gdLst/>
            <a:ahLst/>
            <a:cxnLst/>
            <a:rect l="l" t="t" r="r" b="b"/>
            <a:pathLst>
              <a:path w="6154785" h="5408517">
                <a:moveTo>
                  <a:pt x="0" y="0"/>
                </a:moveTo>
                <a:lnTo>
                  <a:pt x="6154785" y="0"/>
                </a:lnTo>
                <a:lnTo>
                  <a:pt x="6154785" y="5408517"/>
                </a:lnTo>
                <a:lnTo>
                  <a:pt x="0" y="54085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666750" y="1663884"/>
            <a:ext cx="6669578" cy="581018"/>
          </a:xfrm>
          <a:prstGeom prst="rect">
            <a:avLst/>
          </a:prstGeom>
        </p:spPr>
        <p:txBody>
          <a:bodyPr lIns="0" tIns="0" rIns="0" bIns="0" rtlCol="0" anchor="t">
            <a:spAutoFit/>
          </a:bodyPr>
          <a:lstStyle/>
          <a:p>
            <a:pPr>
              <a:lnSpc>
                <a:spcPts val="4499"/>
              </a:lnSpc>
            </a:pPr>
            <a:r>
              <a:rPr lang="en-US" sz="4499">
                <a:solidFill>
                  <a:srgbClr val="212224"/>
                </a:solidFill>
                <a:latin typeface="Asangha Expanded Bold"/>
              </a:rPr>
              <a:t>DEPLOYMENT</a:t>
            </a: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12224">
                <a:alpha val="100000"/>
              </a:srgbClr>
            </a:gs>
            <a:gs pos="100000">
              <a:srgbClr val="32323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rot="5400000">
            <a:off x="13356719" y="5827427"/>
            <a:ext cx="2206235" cy="2206235"/>
          </a:xfrm>
          <a:custGeom>
            <a:avLst/>
            <a:gdLst/>
            <a:ahLst/>
            <a:cxnLst/>
            <a:rect l="l" t="t" r="r" b="b"/>
            <a:pathLst>
              <a:path w="2206235" h="2206235">
                <a:moveTo>
                  <a:pt x="0" y="0"/>
                </a:moveTo>
                <a:lnTo>
                  <a:pt x="2206235" y="0"/>
                </a:lnTo>
                <a:lnTo>
                  <a:pt x="2206235" y="2206235"/>
                </a:lnTo>
                <a:lnTo>
                  <a:pt x="0" y="22062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flipH="1">
            <a:off x="13356719" y="2613167"/>
            <a:ext cx="2206235" cy="2206235"/>
          </a:xfrm>
          <a:custGeom>
            <a:avLst/>
            <a:gdLst/>
            <a:ahLst/>
            <a:cxnLst/>
            <a:rect l="l" t="t" r="r" b="b"/>
            <a:pathLst>
              <a:path w="2206235" h="2206235">
                <a:moveTo>
                  <a:pt x="2206235" y="0"/>
                </a:moveTo>
                <a:lnTo>
                  <a:pt x="0" y="0"/>
                </a:lnTo>
                <a:lnTo>
                  <a:pt x="0" y="2206235"/>
                </a:lnTo>
                <a:lnTo>
                  <a:pt x="2206235" y="2206235"/>
                </a:lnTo>
                <a:lnTo>
                  <a:pt x="220623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flipH="1" flipV="1">
            <a:off x="2849548" y="2546492"/>
            <a:ext cx="2206235" cy="2206235"/>
          </a:xfrm>
          <a:custGeom>
            <a:avLst/>
            <a:gdLst/>
            <a:ahLst/>
            <a:cxnLst/>
            <a:rect l="l" t="t" r="r" b="b"/>
            <a:pathLst>
              <a:path w="2206235" h="2206235">
                <a:moveTo>
                  <a:pt x="2206236" y="2206235"/>
                </a:moveTo>
                <a:lnTo>
                  <a:pt x="0" y="2206235"/>
                </a:lnTo>
                <a:lnTo>
                  <a:pt x="0" y="0"/>
                </a:lnTo>
                <a:lnTo>
                  <a:pt x="2206236" y="0"/>
                </a:lnTo>
                <a:lnTo>
                  <a:pt x="2206236" y="220623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5400000" flipV="1">
            <a:off x="2849548" y="5827427"/>
            <a:ext cx="2206235" cy="2206235"/>
          </a:xfrm>
          <a:custGeom>
            <a:avLst/>
            <a:gdLst/>
            <a:ahLst/>
            <a:cxnLst/>
            <a:rect l="l" t="t" r="r" b="b"/>
            <a:pathLst>
              <a:path w="2206235" h="2206235">
                <a:moveTo>
                  <a:pt x="0" y="2206235"/>
                </a:moveTo>
                <a:lnTo>
                  <a:pt x="2206236" y="2206235"/>
                </a:lnTo>
                <a:lnTo>
                  <a:pt x="2206236" y="0"/>
                </a:lnTo>
                <a:lnTo>
                  <a:pt x="0" y="0"/>
                </a:lnTo>
                <a:lnTo>
                  <a:pt x="0" y="220623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5486400" y="2094279"/>
            <a:ext cx="7315200" cy="904425"/>
          </a:xfrm>
          <a:custGeom>
            <a:avLst/>
            <a:gdLst/>
            <a:ahLst/>
            <a:cxnLst/>
            <a:rect l="l" t="t" r="r" b="b"/>
            <a:pathLst>
              <a:path w="7315200" h="904425">
                <a:moveTo>
                  <a:pt x="0" y="0"/>
                </a:moveTo>
                <a:lnTo>
                  <a:pt x="7315200" y="0"/>
                </a:lnTo>
                <a:lnTo>
                  <a:pt x="7315200" y="904425"/>
                </a:lnTo>
                <a:lnTo>
                  <a:pt x="0" y="9044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2631032" y="4476568"/>
            <a:ext cx="13025935" cy="3128036"/>
          </a:xfrm>
          <a:prstGeom prst="rect">
            <a:avLst/>
          </a:prstGeom>
        </p:spPr>
        <p:txBody>
          <a:bodyPr lIns="0" tIns="0" rIns="0" bIns="0" rtlCol="0" anchor="t">
            <a:spAutoFit/>
          </a:bodyPr>
          <a:lstStyle/>
          <a:p>
            <a:pPr marL="0" lvl="0" indent="0" algn="ctr">
              <a:lnSpc>
                <a:spcPts val="11182"/>
              </a:lnSpc>
            </a:pPr>
            <a:r>
              <a:rPr lang="en-US" sz="15974" spc="-399" dirty="0">
                <a:solidFill>
                  <a:schemeClr val="bg2">
                    <a:lumMod val="75000"/>
                  </a:schemeClr>
                </a:solidFill>
                <a:latin typeface="Asangha Expanded Bold"/>
                <a:hlinkClick r:id="rId6" tooltip="http://127.0.0.1:8000">
                  <a:extLst>
                    <a:ext uri="{A12FA001-AC4F-418D-AE19-62706E023703}">
                      <ahyp:hlinkClr xmlns:ahyp="http://schemas.microsoft.com/office/drawing/2018/hyperlinkcolor" val="tx"/>
                    </a:ext>
                  </a:extLst>
                </a:hlinkClick>
              </a:rPr>
              <a:t>THANK YOU.</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B666">
                <a:alpha val="100000"/>
              </a:srgbClr>
            </a:gs>
            <a:gs pos="100000">
              <a:srgbClr val="C8AC5F">
                <a:alpha val="100000"/>
              </a:srgbClr>
            </a:gs>
          </a:gsLst>
          <a:lin ang="0"/>
        </a:gradFill>
        <a:effectLst/>
      </p:bgPr>
    </p:bg>
    <p:spTree>
      <p:nvGrpSpPr>
        <p:cNvPr id="1" name=""/>
        <p:cNvGrpSpPr/>
        <p:nvPr/>
      </p:nvGrpSpPr>
      <p:grpSpPr>
        <a:xfrm>
          <a:off x="0" y="0"/>
          <a:ext cx="0" cy="0"/>
          <a:chOff x="0" y="0"/>
          <a:chExt cx="0" cy="0"/>
        </a:xfrm>
      </p:grpSpPr>
      <p:sp>
        <p:nvSpPr>
          <p:cNvPr id="2" name="AutoShape 2"/>
          <p:cNvSpPr/>
          <p:nvPr/>
        </p:nvSpPr>
        <p:spPr>
          <a:xfrm flipV="1">
            <a:off x="646552" y="676275"/>
            <a:ext cx="16994896" cy="0"/>
          </a:xfrm>
          <a:prstGeom prst="line">
            <a:avLst/>
          </a:prstGeom>
          <a:ln w="19050" cap="flat">
            <a:solidFill>
              <a:srgbClr val="212224"/>
            </a:solidFill>
            <a:prstDash val="solid"/>
            <a:headEnd type="none" w="sm" len="sm"/>
            <a:tailEnd type="none" w="sm" len="sm"/>
          </a:ln>
        </p:spPr>
        <p:txBody>
          <a:bodyPr/>
          <a:lstStyle/>
          <a:p>
            <a:endParaRPr lang="en-US"/>
          </a:p>
        </p:txBody>
      </p:sp>
      <p:sp>
        <p:nvSpPr>
          <p:cNvPr id="3" name="Freeform 3"/>
          <p:cNvSpPr/>
          <p:nvPr/>
        </p:nvSpPr>
        <p:spPr>
          <a:xfrm>
            <a:off x="666750" y="219387"/>
            <a:ext cx="3499747" cy="2941618"/>
          </a:xfrm>
          <a:custGeom>
            <a:avLst/>
            <a:gdLst/>
            <a:ahLst/>
            <a:cxnLst/>
            <a:rect l="l" t="t" r="r" b="b"/>
            <a:pathLst>
              <a:path w="3499747" h="2941618">
                <a:moveTo>
                  <a:pt x="0" y="0"/>
                </a:moveTo>
                <a:lnTo>
                  <a:pt x="3499747" y="0"/>
                </a:lnTo>
                <a:lnTo>
                  <a:pt x="3499747" y="2941618"/>
                </a:lnTo>
                <a:lnTo>
                  <a:pt x="0" y="294161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4" name="Freeform 4"/>
          <p:cNvSpPr/>
          <p:nvPr/>
        </p:nvSpPr>
        <p:spPr>
          <a:xfrm flipH="1">
            <a:off x="12470768" y="5143500"/>
            <a:ext cx="6104267" cy="5333603"/>
          </a:xfrm>
          <a:custGeom>
            <a:avLst/>
            <a:gdLst/>
            <a:ahLst/>
            <a:cxnLst/>
            <a:rect l="l" t="t" r="r" b="b"/>
            <a:pathLst>
              <a:path w="6104267" h="5333603">
                <a:moveTo>
                  <a:pt x="6104267" y="0"/>
                </a:moveTo>
                <a:lnTo>
                  <a:pt x="0" y="0"/>
                </a:lnTo>
                <a:lnTo>
                  <a:pt x="0" y="5333603"/>
                </a:lnTo>
                <a:lnTo>
                  <a:pt x="6104267" y="5333603"/>
                </a:lnTo>
                <a:lnTo>
                  <a:pt x="6104267"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AutoShape 5"/>
          <p:cNvSpPr/>
          <p:nvPr/>
        </p:nvSpPr>
        <p:spPr>
          <a:xfrm>
            <a:off x="646552" y="9610725"/>
            <a:ext cx="12513855" cy="0"/>
          </a:xfrm>
          <a:prstGeom prst="line">
            <a:avLst/>
          </a:prstGeom>
          <a:ln w="19050" cap="flat">
            <a:solidFill>
              <a:srgbClr val="212224"/>
            </a:solidFill>
            <a:prstDash val="solid"/>
            <a:headEnd type="none" w="sm" len="sm"/>
            <a:tailEnd type="none" w="sm" len="sm"/>
          </a:ln>
        </p:spPr>
        <p:txBody>
          <a:bodyPr/>
          <a:lstStyle/>
          <a:p>
            <a:endParaRPr lang="en-US"/>
          </a:p>
        </p:txBody>
      </p:sp>
      <p:sp>
        <p:nvSpPr>
          <p:cNvPr id="6" name="TextBox 6"/>
          <p:cNvSpPr txBox="1"/>
          <p:nvPr/>
        </p:nvSpPr>
        <p:spPr>
          <a:xfrm>
            <a:off x="5122311" y="1679449"/>
            <a:ext cx="12498939" cy="1736724"/>
          </a:xfrm>
          <a:prstGeom prst="rect">
            <a:avLst/>
          </a:prstGeom>
        </p:spPr>
        <p:txBody>
          <a:bodyPr lIns="0" tIns="0" rIns="0" bIns="0" rtlCol="0" anchor="t">
            <a:spAutoFit/>
          </a:bodyPr>
          <a:lstStyle/>
          <a:p>
            <a:pPr algn="ctr">
              <a:lnSpc>
                <a:spcPts val="3500"/>
              </a:lnSpc>
            </a:pPr>
            <a:r>
              <a:rPr lang="en-US" sz="2500" spc="75">
                <a:solidFill>
                  <a:srgbClr val="212224"/>
                </a:solidFill>
                <a:latin typeface="Anantason Expanded Light"/>
              </a:rPr>
              <a:t>Our goal is to create a game that simulates the effects of gravity, contains collision detection, &amp; user interactive environment with mouse events. This will be hosted on a local server, and use front-end programming to edit files via the web browser.</a:t>
            </a:r>
          </a:p>
        </p:txBody>
      </p:sp>
      <p:sp>
        <p:nvSpPr>
          <p:cNvPr id="7" name="TextBox 7"/>
          <p:cNvSpPr txBox="1"/>
          <p:nvPr/>
        </p:nvSpPr>
        <p:spPr>
          <a:xfrm>
            <a:off x="646552" y="4884884"/>
            <a:ext cx="13331941" cy="4423833"/>
          </a:xfrm>
          <a:prstGeom prst="rect">
            <a:avLst/>
          </a:prstGeom>
        </p:spPr>
        <p:txBody>
          <a:bodyPr lIns="0" tIns="0" rIns="0" bIns="0" rtlCol="0" anchor="t">
            <a:spAutoFit/>
          </a:bodyPr>
          <a:lstStyle/>
          <a:p>
            <a:pPr marL="0" lvl="0" indent="0">
              <a:lnSpc>
                <a:spcPts val="11416"/>
              </a:lnSpc>
            </a:pPr>
            <a:r>
              <a:rPr lang="en-US" sz="11416" spc="-285">
                <a:solidFill>
                  <a:srgbClr val="EFE9DB"/>
                </a:solidFill>
                <a:latin typeface="Asangha Expanded"/>
              </a:rPr>
              <a:t>OUR PROJECT</a:t>
            </a:r>
            <a:r>
              <a:rPr lang="en-US" sz="11416" u="none" strike="noStrike" spc="-285">
                <a:solidFill>
                  <a:srgbClr val="EFE9DB"/>
                </a:solidFill>
                <a:latin typeface="Asangha Expanded"/>
              </a:rPr>
              <a:t> </a:t>
            </a:r>
          </a:p>
          <a:p>
            <a:pPr marL="0" lvl="0" indent="0">
              <a:lnSpc>
                <a:spcPts val="11416"/>
              </a:lnSpc>
            </a:pPr>
            <a:endParaRPr lang="en-US" sz="11416" u="none" strike="noStrike" spc="-285">
              <a:solidFill>
                <a:srgbClr val="EFE9DB"/>
              </a:solidFill>
              <a:latin typeface="Asangha Expanded"/>
            </a:endParaRPr>
          </a:p>
          <a:p>
            <a:pPr marL="0" lvl="0" indent="0">
              <a:lnSpc>
                <a:spcPts val="11416"/>
              </a:lnSpc>
            </a:pPr>
            <a:r>
              <a:rPr lang="en-US" sz="11416" u="none" strike="noStrike" spc="-285">
                <a:solidFill>
                  <a:srgbClr val="EFE9DB"/>
                </a:solidFill>
                <a:latin typeface="Asangha Expanded"/>
              </a:rPr>
              <a:t>&amp; FEATURES</a:t>
            </a:r>
          </a:p>
        </p:txBody>
      </p:sp>
      <p:sp>
        <p:nvSpPr>
          <p:cNvPr id="8" name="TextBox 8"/>
          <p:cNvSpPr txBox="1"/>
          <p:nvPr/>
        </p:nvSpPr>
        <p:spPr>
          <a:xfrm>
            <a:off x="646552" y="6310988"/>
            <a:ext cx="10918631" cy="1733550"/>
          </a:xfrm>
          <a:prstGeom prst="rect">
            <a:avLst/>
          </a:prstGeom>
        </p:spPr>
        <p:txBody>
          <a:bodyPr lIns="0" tIns="0" rIns="0" bIns="0" rtlCol="0" anchor="t">
            <a:spAutoFit/>
          </a:bodyPr>
          <a:lstStyle/>
          <a:p>
            <a:pPr>
              <a:lnSpc>
                <a:spcPts val="12000"/>
              </a:lnSpc>
            </a:pPr>
            <a:r>
              <a:rPr lang="en-US" sz="15000" spc="-450">
                <a:solidFill>
                  <a:srgbClr val="212224"/>
                </a:solidFill>
                <a:latin typeface="Engravers' Old English BT Bold"/>
              </a:rPr>
              <a:t>GOALS</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12224">
                <a:alpha val="100000"/>
              </a:srgbClr>
            </a:gs>
            <a:gs pos="100000">
              <a:srgbClr val="32323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rot="-5400000">
            <a:off x="9252940" y="3173729"/>
            <a:ext cx="2518813" cy="2518813"/>
          </a:xfrm>
          <a:custGeom>
            <a:avLst/>
            <a:gdLst/>
            <a:ahLst/>
            <a:cxnLst/>
            <a:rect l="l" t="t" r="r" b="b"/>
            <a:pathLst>
              <a:path w="2518813" h="2518813">
                <a:moveTo>
                  <a:pt x="0" y="0"/>
                </a:moveTo>
                <a:lnTo>
                  <a:pt x="2518813" y="0"/>
                </a:lnTo>
                <a:lnTo>
                  <a:pt x="2518813" y="2518813"/>
                </a:lnTo>
                <a:lnTo>
                  <a:pt x="0" y="25188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14335854" y="7257993"/>
            <a:ext cx="2518813" cy="2518813"/>
          </a:xfrm>
          <a:custGeom>
            <a:avLst/>
            <a:gdLst/>
            <a:ahLst/>
            <a:cxnLst/>
            <a:rect l="l" t="t" r="r" b="b"/>
            <a:pathLst>
              <a:path w="2518813" h="2518813">
                <a:moveTo>
                  <a:pt x="0" y="0"/>
                </a:moveTo>
                <a:lnTo>
                  <a:pt x="2518813" y="0"/>
                </a:lnTo>
                <a:lnTo>
                  <a:pt x="2518813" y="2518813"/>
                </a:lnTo>
                <a:lnTo>
                  <a:pt x="0" y="25188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965852" y="9391650"/>
            <a:ext cx="4693062" cy="68263"/>
          </a:xfrm>
          <a:custGeom>
            <a:avLst/>
            <a:gdLst/>
            <a:ahLst/>
            <a:cxnLst/>
            <a:rect l="l" t="t" r="r" b="b"/>
            <a:pathLst>
              <a:path w="4693062" h="68263">
                <a:moveTo>
                  <a:pt x="0" y="0"/>
                </a:moveTo>
                <a:lnTo>
                  <a:pt x="4693062" y="0"/>
                </a:lnTo>
                <a:lnTo>
                  <a:pt x="4693062" y="68263"/>
                </a:lnTo>
                <a:lnTo>
                  <a:pt x="0" y="682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9825594" y="3916378"/>
            <a:ext cx="6174300" cy="5475272"/>
          </a:xfrm>
          <a:prstGeom prst="rect">
            <a:avLst/>
          </a:prstGeom>
        </p:spPr>
        <p:txBody>
          <a:bodyPr lIns="0" tIns="0" rIns="0" bIns="0" rtlCol="0" anchor="t">
            <a:spAutoFit/>
          </a:bodyPr>
          <a:lstStyle/>
          <a:p>
            <a:pPr algn="ctr">
              <a:lnSpc>
                <a:spcPts val="2713"/>
              </a:lnSpc>
            </a:pPr>
            <a:r>
              <a:rPr lang="en-US" sz="1938" spc="58">
                <a:solidFill>
                  <a:srgbClr val="EFE9DB"/>
                </a:solidFill>
                <a:latin typeface="Anantason Expanded Light"/>
              </a:rPr>
              <a:t>User will press their mouse, as this will signify input for the program to process </a:t>
            </a:r>
          </a:p>
          <a:p>
            <a:pPr algn="ctr">
              <a:lnSpc>
                <a:spcPts val="2713"/>
              </a:lnSpc>
            </a:pPr>
            <a:endParaRPr lang="en-US" sz="1938" spc="58">
              <a:solidFill>
                <a:srgbClr val="EFE9DB"/>
              </a:solidFill>
              <a:latin typeface="Anantason Expanded Light"/>
            </a:endParaRPr>
          </a:p>
          <a:p>
            <a:pPr algn="ctr">
              <a:lnSpc>
                <a:spcPts val="2713"/>
              </a:lnSpc>
            </a:pPr>
            <a:r>
              <a:rPr lang="en-US" sz="1938" spc="58">
                <a:solidFill>
                  <a:srgbClr val="EFE9DB"/>
                </a:solidFill>
                <a:latin typeface="Anantason Expanded Light"/>
              </a:rPr>
              <a:t>User input will get passed through and processed for directional movement</a:t>
            </a:r>
          </a:p>
          <a:p>
            <a:pPr algn="ctr">
              <a:lnSpc>
                <a:spcPts val="2713"/>
              </a:lnSpc>
            </a:pPr>
            <a:endParaRPr lang="en-US" sz="1938" spc="58">
              <a:solidFill>
                <a:srgbClr val="EFE9DB"/>
              </a:solidFill>
              <a:latin typeface="Anantason Expanded Light"/>
            </a:endParaRPr>
          </a:p>
          <a:p>
            <a:pPr algn="ctr">
              <a:lnSpc>
                <a:spcPts val="2713"/>
              </a:lnSpc>
            </a:pPr>
            <a:r>
              <a:rPr lang="en-US" sz="1938" spc="58">
                <a:solidFill>
                  <a:srgbClr val="EFE9DB"/>
                </a:solidFill>
                <a:latin typeface="Anantason Expanded Light"/>
              </a:rPr>
              <a:t>Will take processed directional movement and compute gravitational simulation accordingly</a:t>
            </a:r>
          </a:p>
          <a:p>
            <a:pPr algn="ctr">
              <a:lnSpc>
                <a:spcPts val="2713"/>
              </a:lnSpc>
            </a:pPr>
            <a:endParaRPr lang="en-US" sz="1938" spc="58">
              <a:solidFill>
                <a:srgbClr val="EFE9DB"/>
              </a:solidFill>
              <a:latin typeface="Anantason Expanded Light"/>
            </a:endParaRPr>
          </a:p>
          <a:p>
            <a:pPr algn="ctr">
              <a:lnSpc>
                <a:spcPts val="2713"/>
              </a:lnSpc>
            </a:pPr>
            <a:r>
              <a:rPr lang="en-US" sz="1938" spc="58">
                <a:solidFill>
                  <a:srgbClr val="EFE9DB"/>
                </a:solidFill>
                <a:latin typeface="Anantason Expanded Light"/>
              </a:rPr>
              <a:t>Displays interactive game</a:t>
            </a:r>
          </a:p>
          <a:p>
            <a:pPr algn="ctr">
              <a:lnSpc>
                <a:spcPts val="2713"/>
              </a:lnSpc>
            </a:pPr>
            <a:endParaRPr lang="en-US" sz="1938" spc="58">
              <a:solidFill>
                <a:srgbClr val="EFE9DB"/>
              </a:solidFill>
              <a:latin typeface="Anantason Expanded Light"/>
            </a:endParaRPr>
          </a:p>
          <a:p>
            <a:pPr algn="ctr">
              <a:lnSpc>
                <a:spcPts val="2713"/>
              </a:lnSpc>
            </a:pPr>
            <a:r>
              <a:rPr lang="en-US" sz="1938" spc="58">
                <a:solidFill>
                  <a:srgbClr val="EFE9DB"/>
                </a:solidFill>
                <a:latin typeface="Anantason Expanded Light"/>
              </a:rPr>
              <a:t>Will check if the player model has interacted with any “no zones”</a:t>
            </a:r>
          </a:p>
          <a:p>
            <a:pPr algn="ctr">
              <a:lnSpc>
                <a:spcPts val="2713"/>
              </a:lnSpc>
            </a:pPr>
            <a:endParaRPr lang="en-US" sz="1938" spc="58">
              <a:solidFill>
                <a:srgbClr val="EFE9DB"/>
              </a:solidFill>
              <a:latin typeface="Anantason Expanded Light"/>
            </a:endParaRPr>
          </a:p>
          <a:p>
            <a:pPr marL="0" lvl="0" indent="0" algn="ctr">
              <a:lnSpc>
                <a:spcPts val="2713"/>
              </a:lnSpc>
              <a:spcBef>
                <a:spcPct val="0"/>
              </a:spcBef>
            </a:pPr>
            <a:r>
              <a:rPr lang="en-US" sz="1938" spc="58">
                <a:solidFill>
                  <a:srgbClr val="EFE9DB"/>
                </a:solidFill>
                <a:latin typeface="Anantason Expanded Light"/>
              </a:rPr>
              <a:t>If player model passes further validation, game will loop and keep generating content</a:t>
            </a:r>
          </a:p>
        </p:txBody>
      </p:sp>
      <p:sp>
        <p:nvSpPr>
          <p:cNvPr id="6" name="TextBox 6"/>
          <p:cNvSpPr txBox="1"/>
          <p:nvPr/>
        </p:nvSpPr>
        <p:spPr>
          <a:xfrm>
            <a:off x="666750" y="823317"/>
            <a:ext cx="15202204" cy="2490477"/>
          </a:xfrm>
          <a:prstGeom prst="rect">
            <a:avLst/>
          </a:prstGeom>
        </p:spPr>
        <p:txBody>
          <a:bodyPr lIns="0" tIns="0" rIns="0" bIns="0" rtlCol="0" anchor="t">
            <a:spAutoFit/>
          </a:bodyPr>
          <a:lstStyle/>
          <a:p>
            <a:pPr>
              <a:lnSpc>
                <a:spcPts val="10274"/>
              </a:lnSpc>
            </a:pPr>
            <a:r>
              <a:rPr lang="en-US" sz="11416" spc="-285" dirty="0">
                <a:solidFill>
                  <a:srgbClr val="DDB262"/>
                </a:solidFill>
                <a:latin typeface="Asangha Expanded Italics"/>
              </a:rPr>
              <a:t>OUR PROJECTS</a:t>
            </a:r>
          </a:p>
          <a:p>
            <a:pPr marL="0" lvl="0" indent="0" algn="l">
              <a:lnSpc>
                <a:spcPts val="8835"/>
              </a:lnSpc>
              <a:spcBef>
                <a:spcPct val="0"/>
              </a:spcBef>
            </a:pPr>
            <a:r>
              <a:rPr lang="en-US" sz="9817" spc="-245" dirty="0">
                <a:solidFill>
                  <a:srgbClr val="DDB262"/>
                </a:solidFill>
                <a:latin typeface="Asangha Expanded Italics"/>
              </a:rPr>
              <a:t>ALGORITHMIC DESIGN</a:t>
            </a:r>
          </a:p>
        </p:txBody>
      </p:sp>
      <p:sp>
        <p:nvSpPr>
          <p:cNvPr id="7" name="TextBox 7"/>
          <p:cNvSpPr txBox="1"/>
          <p:nvPr/>
        </p:nvSpPr>
        <p:spPr>
          <a:xfrm>
            <a:off x="1448358" y="3489402"/>
            <a:ext cx="5728049" cy="5217845"/>
          </a:xfrm>
          <a:prstGeom prst="rect">
            <a:avLst/>
          </a:prstGeom>
        </p:spPr>
        <p:txBody>
          <a:bodyPr lIns="0" tIns="0" rIns="0" bIns="0" rtlCol="0" anchor="t">
            <a:spAutoFit/>
          </a:bodyPr>
          <a:lstStyle/>
          <a:p>
            <a:pPr algn="ctr">
              <a:lnSpc>
                <a:spcPts val="3777"/>
              </a:lnSpc>
            </a:pPr>
            <a:r>
              <a:rPr lang="en-US" sz="2698" spc="80">
                <a:solidFill>
                  <a:srgbClr val="EFE9DB"/>
                </a:solidFill>
                <a:latin typeface="Anantason Expanded Light"/>
              </a:rPr>
              <a:t>STEP 1  - </a:t>
            </a:r>
            <a:r>
              <a:rPr lang="en-US" sz="2698" spc="80">
                <a:solidFill>
                  <a:srgbClr val="EFE9DB"/>
                </a:solidFill>
                <a:latin typeface="Anantason Expanded Bold"/>
              </a:rPr>
              <a:t>INPUT</a:t>
            </a:r>
          </a:p>
          <a:p>
            <a:pPr algn="ctr">
              <a:lnSpc>
                <a:spcPts val="3777"/>
              </a:lnSpc>
            </a:pPr>
            <a:endParaRPr lang="en-US" sz="2698" spc="80">
              <a:solidFill>
                <a:srgbClr val="EFE9DB"/>
              </a:solidFill>
              <a:latin typeface="Anantason Expanded Bold"/>
            </a:endParaRPr>
          </a:p>
          <a:p>
            <a:pPr algn="ctr">
              <a:lnSpc>
                <a:spcPts val="3777"/>
              </a:lnSpc>
            </a:pPr>
            <a:r>
              <a:rPr lang="en-US" sz="2698" spc="80">
                <a:solidFill>
                  <a:srgbClr val="EFE9DB"/>
                </a:solidFill>
                <a:latin typeface="Anantason Expanded Light"/>
              </a:rPr>
              <a:t>STEP 2 - </a:t>
            </a:r>
            <a:r>
              <a:rPr lang="en-US" sz="2698" spc="80">
                <a:solidFill>
                  <a:srgbClr val="EFE9DB"/>
                </a:solidFill>
                <a:latin typeface="Anantason Expanded Bold"/>
              </a:rPr>
              <a:t>PROCESSING</a:t>
            </a:r>
          </a:p>
          <a:p>
            <a:pPr algn="ctr">
              <a:lnSpc>
                <a:spcPts val="3777"/>
              </a:lnSpc>
            </a:pPr>
            <a:endParaRPr lang="en-US" sz="2698" spc="80">
              <a:solidFill>
                <a:srgbClr val="EFE9DB"/>
              </a:solidFill>
              <a:latin typeface="Anantason Expanded Bold"/>
            </a:endParaRPr>
          </a:p>
          <a:p>
            <a:pPr algn="ctr">
              <a:lnSpc>
                <a:spcPts val="3777"/>
              </a:lnSpc>
            </a:pPr>
            <a:r>
              <a:rPr lang="en-US" sz="2698" spc="80">
                <a:solidFill>
                  <a:srgbClr val="EFE9DB"/>
                </a:solidFill>
                <a:latin typeface="Anantason Expanded Light"/>
              </a:rPr>
              <a:t>STEP 3 - </a:t>
            </a:r>
            <a:r>
              <a:rPr lang="en-US" sz="2698" spc="80">
                <a:solidFill>
                  <a:srgbClr val="EFE9DB"/>
                </a:solidFill>
                <a:latin typeface="Anantason Expanded Bold"/>
              </a:rPr>
              <a:t>VALIDATION</a:t>
            </a:r>
          </a:p>
          <a:p>
            <a:pPr algn="ctr">
              <a:lnSpc>
                <a:spcPts val="3777"/>
              </a:lnSpc>
            </a:pPr>
            <a:endParaRPr lang="en-US" sz="2698" spc="80">
              <a:solidFill>
                <a:srgbClr val="EFE9DB"/>
              </a:solidFill>
              <a:latin typeface="Anantason Expanded Bold"/>
            </a:endParaRPr>
          </a:p>
          <a:p>
            <a:pPr algn="ctr">
              <a:lnSpc>
                <a:spcPts val="3777"/>
              </a:lnSpc>
            </a:pPr>
            <a:r>
              <a:rPr lang="en-US" sz="2698" spc="80">
                <a:solidFill>
                  <a:srgbClr val="EFE9DB"/>
                </a:solidFill>
                <a:latin typeface="Anantason Expanded Light"/>
              </a:rPr>
              <a:t>STEP 4 - </a:t>
            </a:r>
            <a:r>
              <a:rPr lang="en-US" sz="2698" spc="80">
                <a:solidFill>
                  <a:srgbClr val="EFE9DB"/>
                </a:solidFill>
                <a:latin typeface="Anantason Expanded Bold"/>
              </a:rPr>
              <a:t>OUTPUT</a:t>
            </a:r>
          </a:p>
          <a:p>
            <a:pPr algn="ctr">
              <a:lnSpc>
                <a:spcPts val="3777"/>
              </a:lnSpc>
            </a:pPr>
            <a:endParaRPr lang="en-US" sz="2698" spc="80">
              <a:solidFill>
                <a:srgbClr val="EFE9DB"/>
              </a:solidFill>
              <a:latin typeface="Anantason Expanded Bold"/>
            </a:endParaRPr>
          </a:p>
          <a:p>
            <a:pPr algn="ctr">
              <a:lnSpc>
                <a:spcPts val="3777"/>
              </a:lnSpc>
            </a:pPr>
            <a:r>
              <a:rPr lang="en-US" sz="2698" spc="80">
                <a:solidFill>
                  <a:srgbClr val="EFE9DB"/>
                </a:solidFill>
                <a:latin typeface="Anantason Expanded Light"/>
              </a:rPr>
              <a:t>STEP 5 - </a:t>
            </a:r>
            <a:r>
              <a:rPr lang="en-US" sz="2698" spc="80">
                <a:solidFill>
                  <a:srgbClr val="EFE9DB"/>
                </a:solidFill>
                <a:latin typeface="Anantason Expanded Bold"/>
              </a:rPr>
              <a:t>VALIDATION+</a:t>
            </a:r>
          </a:p>
          <a:p>
            <a:pPr algn="ctr">
              <a:lnSpc>
                <a:spcPts val="3777"/>
              </a:lnSpc>
            </a:pPr>
            <a:endParaRPr lang="en-US" sz="2698" spc="80">
              <a:solidFill>
                <a:srgbClr val="EFE9DB"/>
              </a:solidFill>
              <a:latin typeface="Anantason Expanded Bold"/>
            </a:endParaRPr>
          </a:p>
          <a:p>
            <a:pPr marL="0" lvl="0" indent="0" algn="ctr">
              <a:lnSpc>
                <a:spcPts val="3777"/>
              </a:lnSpc>
              <a:spcBef>
                <a:spcPct val="0"/>
              </a:spcBef>
            </a:pPr>
            <a:r>
              <a:rPr lang="en-US" sz="2698" spc="80">
                <a:solidFill>
                  <a:srgbClr val="EFE9DB"/>
                </a:solidFill>
                <a:latin typeface="Anantason Expanded Light"/>
              </a:rPr>
              <a:t>STEP 6 - </a:t>
            </a:r>
            <a:r>
              <a:rPr lang="en-US" sz="2698" spc="80">
                <a:solidFill>
                  <a:srgbClr val="EFE9DB"/>
                </a:solidFill>
                <a:latin typeface="Anantason Expanded Bold"/>
              </a:rPr>
              <a:t>REPETANCE</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12224">
                <a:alpha val="100000"/>
              </a:srgbClr>
            </a:gs>
            <a:gs pos="100000">
              <a:srgbClr val="323234">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1673262" y="0"/>
            <a:ext cx="6614738" cy="10287000"/>
            <a:chOff x="0" y="0"/>
            <a:chExt cx="1742153" cy="2709333"/>
          </a:xfrm>
        </p:grpSpPr>
        <p:sp>
          <p:nvSpPr>
            <p:cNvPr id="3" name="Freeform 3"/>
            <p:cNvSpPr/>
            <p:nvPr/>
          </p:nvSpPr>
          <p:spPr>
            <a:xfrm>
              <a:off x="0" y="0"/>
              <a:ext cx="1742153" cy="2709333"/>
            </a:xfrm>
            <a:custGeom>
              <a:avLst/>
              <a:gdLst/>
              <a:ahLst/>
              <a:cxnLst/>
              <a:rect l="l" t="t" r="r" b="b"/>
              <a:pathLst>
                <a:path w="1742153" h="2709333">
                  <a:moveTo>
                    <a:pt x="0" y="0"/>
                  </a:moveTo>
                  <a:lnTo>
                    <a:pt x="1742153" y="0"/>
                  </a:lnTo>
                  <a:lnTo>
                    <a:pt x="1742153" y="2709333"/>
                  </a:lnTo>
                  <a:lnTo>
                    <a:pt x="0" y="2709333"/>
                  </a:lnTo>
                  <a:close/>
                </a:path>
              </a:pathLst>
            </a:custGeom>
            <a:solidFill>
              <a:srgbClr val="DDB262"/>
            </a:solidFill>
          </p:spPr>
          <p:txBody>
            <a:bodyPr/>
            <a:lstStyle/>
            <a:p>
              <a:endParaRPr lang="en-US"/>
            </a:p>
          </p:txBody>
        </p:sp>
        <p:sp>
          <p:nvSpPr>
            <p:cNvPr id="4" name="TextBox 4"/>
            <p:cNvSpPr txBox="1"/>
            <p:nvPr/>
          </p:nvSpPr>
          <p:spPr>
            <a:xfrm>
              <a:off x="0" y="-38100"/>
              <a:ext cx="1742153" cy="274743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666750" y="5830506"/>
            <a:ext cx="5931931" cy="86283"/>
          </a:xfrm>
          <a:custGeom>
            <a:avLst/>
            <a:gdLst/>
            <a:ahLst/>
            <a:cxnLst/>
            <a:rect l="l" t="t" r="r" b="b"/>
            <a:pathLst>
              <a:path w="5931931" h="86283">
                <a:moveTo>
                  <a:pt x="0" y="0"/>
                </a:moveTo>
                <a:lnTo>
                  <a:pt x="5931931" y="0"/>
                </a:lnTo>
                <a:lnTo>
                  <a:pt x="5931931" y="86283"/>
                </a:lnTo>
                <a:lnTo>
                  <a:pt x="0" y="862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666750" y="9578908"/>
            <a:ext cx="5931931" cy="86283"/>
          </a:xfrm>
          <a:custGeom>
            <a:avLst/>
            <a:gdLst/>
            <a:ahLst/>
            <a:cxnLst/>
            <a:rect l="l" t="t" r="r" b="b"/>
            <a:pathLst>
              <a:path w="5931931" h="86283">
                <a:moveTo>
                  <a:pt x="0" y="0"/>
                </a:moveTo>
                <a:lnTo>
                  <a:pt x="5931931" y="0"/>
                </a:lnTo>
                <a:lnTo>
                  <a:pt x="5931931" y="86283"/>
                </a:lnTo>
                <a:lnTo>
                  <a:pt x="0" y="862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a:off x="6304422" y="4778779"/>
            <a:ext cx="10287000" cy="729442"/>
          </a:xfrm>
          <a:custGeom>
            <a:avLst/>
            <a:gdLst/>
            <a:ahLst/>
            <a:cxnLst/>
            <a:rect l="l" t="t" r="r" b="b"/>
            <a:pathLst>
              <a:path w="10287000" h="729442">
                <a:moveTo>
                  <a:pt x="0" y="0"/>
                </a:moveTo>
                <a:lnTo>
                  <a:pt x="10287000" y="0"/>
                </a:lnTo>
                <a:lnTo>
                  <a:pt x="10287000" y="729442"/>
                </a:lnTo>
                <a:lnTo>
                  <a:pt x="0" y="7294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666750" y="2152332"/>
            <a:ext cx="5931931" cy="86283"/>
          </a:xfrm>
          <a:custGeom>
            <a:avLst/>
            <a:gdLst/>
            <a:ahLst/>
            <a:cxnLst/>
            <a:rect l="l" t="t" r="r" b="b"/>
            <a:pathLst>
              <a:path w="5931931" h="86283">
                <a:moveTo>
                  <a:pt x="0" y="0"/>
                </a:moveTo>
                <a:lnTo>
                  <a:pt x="5931931" y="0"/>
                </a:lnTo>
                <a:lnTo>
                  <a:pt x="5931931" y="86282"/>
                </a:lnTo>
                <a:lnTo>
                  <a:pt x="0" y="862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2663335" y="2717389"/>
            <a:ext cx="4634592" cy="4634592"/>
          </a:xfrm>
          <a:custGeom>
            <a:avLst/>
            <a:gdLst/>
            <a:ahLst/>
            <a:cxnLst/>
            <a:rect l="l" t="t" r="r" b="b"/>
            <a:pathLst>
              <a:path w="4634592" h="4634592">
                <a:moveTo>
                  <a:pt x="0" y="0"/>
                </a:moveTo>
                <a:lnTo>
                  <a:pt x="4634592" y="0"/>
                </a:lnTo>
                <a:lnTo>
                  <a:pt x="4634592" y="4634592"/>
                </a:lnTo>
                <a:lnTo>
                  <a:pt x="0" y="4634592"/>
                </a:lnTo>
                <a:lnTo>
                  <a:pt x="0" y="0"/>
                </a:lnTo>
                <a:close/>
              </a:path>
            </a:pathLst>
          </a:custGeom>
          <a:blipFill>
            <a:blip r:embed="rId6"/>
            <a:stretch>
              <a:fillRect/>
            </a:stretch>
          </a:blipFill>
          <a:ln cap="rnd">
            <a:noFill/>
            <a:prstDash val="solid"/>
            <a:round/>
          </a:ln>
          <a:effectLst>
            <a:softEdge rad="12700"/>
          </a:effectLst>
        </p:spPr>
        <p:txBody>
          <a:bodyPr/>
          <a:lstStyle/>
          <a:p>
            <a:endParaRPr lang="en-US" dirty="0"/>
          </a:p>
        </p:txBody>
      </p:sp>
      <p:sp>
        <p:nvSpPr>
          <p:cNvPr id="10" name="Freeform 10"/>
          <p:cNvSpPr/>
          <p:nvPr/>
        </p:nvSpPr>
        <p:spPr>
          <a:xfrm>
            <a:off x="12983083" y="3086100"/>
            <a:ext cx="3995097" cy="4114800"/>
          </a:xfrm>
          <a:custGeom>
            <a:avLst/>
            <a:gdLst/>
            <a:ahLst/>
            <a:cxnLst/>
            <a:rect l="l" t="t" r="r" b="b"/>
            <a:pathLst>
              <a:path w="3995097" h="4114800">
                <a:moveTo>
                  <a:pt x="0" y="0"/>
                </a:moveTo>
                <a:lnTo>
                  <a:pt x="3995097" y="0"/>
                </a:lnTo>
                <a:lnTo>
                  <a:pt x="399509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TextBox 11"/>
          <p:cNvSpPr txBox="1"/>
          <p:nvPr/>
        </p:nvSpPr>
        <p:spPr>
          <a:xfrm>
            <a:off x="596717" y="3034435"/>
            <a:ext cx="9851667" cy="2000250"/>
          </a:xfrm>
          <a:prstGeom prst="rect">
            <a:avLst/>
          </a:prstGeom>
        </p:spPr>
        <p:txBody>
          <a:bodyPr lIns="0" tIns="0" rIns="0" bIns="0" rtlCol="0" anchor="t">
            <a:spAutoFit/>
          </a:bodyPr>
          <a:lstStyle/>
          <a:p>
            <a:pPr marL="0" lvl="0" indent="0" algn="l">
              <a:lnSpc>
                <a:spcPts val="5280"/>
              </a:lnSpc>
              <a:spcBef>
                <a:spcPct val="0"/>
              </a:spcBef>
            </a:pPr>
            <a:r>
              <a:rPr lang="en-US" sz="4400">
                <a:solidFill>
                  <a:srgbClr val="EFE9DB"/>
                </a:solidFill>
                <a:latin typeface="Anantason Expanded"/>
              </a:rPr>
              <a:t>The “Software Development Life Cycle”, is the process used in which to build an engineered system.</a:t>
            </a:r>
          </a:p>
        </p:txBody>
      </p:sp>
      <p:sp>
        <p:nvSpPr>
          <p:cNvPr id="12" name="TextBox 12"/>
          <p:cNvSpPr txBox="1"/>
          <p:nvPr/>
        </p:nvSpPr>
        <p:spPr>
          <a:xfrm>
            <a:off x="596717" y="6366724"/>
            <a:ext cx="9711601" cy="2752725"/>
          </a:xfrm>
          <a:prstGeom prst="rect">
            <a:avLst/>
          </a:prstGeom>
        </p:spPr>
        <p:txBody>
          <a:bodyPr lIns="0" tIns="0" rIns="0" bIns="0" rtlCol="0" anchor="t">
            <a:spAutoFit/>
          </a:bodyPr>
          <a:lstStyle/>
          <a:p>
            <a:pPr marL="0" lvl="0" indent="0" algn="l">
              <a:lnSpc>
                <a:spcPts val="5400"/>
              </a:lnSpc>
              <a:spcBef>
                <a:spcPct val="0"/>
              </a:spcBef>
            </a:pPr>
            <a:r>
              <a:rPr lang="en-US" sz="4500">
                <a:solidFill>
                  <a:srgbClr val="EFE9DB"/>
                </a:solidFill>
                <a:latin typeface="Anantason Expanded"/>
              </a:rPr>
              <a:t>For this demonstration we will be using Jira, a Project Management software that allows for collaboration and debugging.</a:t>
            </a:r>
          </a:p>
        </p:txBody>
      </p:sp>
      <p:sp>
        <p:nvSpPr>
          <p:cNvPr id="13" name="TextBox 13"/>
          <p:cNvSpPr txBox="1"/>
          <p:nvPr/>
        </p:nvSpPr>
        <p:spPr>
          <a:xfrm>
            <a:off x="666750" y="959931"/>
            <a:ext cx="7043599" cy="811400"/>
          </a:xfrm>
          <a:prstGeom prst="rect">
            <a:avLst/>
          </a:prstGeom>
        </p:spPr>
        <p:txBody>
          <a:bodyPr lIns="0" tIns="0" rIns="0" bIns="0" rtlCol="0" anchor="t">
            <a:spAutoFit/>
          </a:bodyPr>
          <a:lstStyle/>
          <a:p>
            <a:pPr marL="0" lvl="0" indent="0" algn="l">
              <a:lnSpc>
                <a:spcPts val="5949"/>
              </a:lnSpc>
              <a:spcBef>
                <a:spcPct val="0"/>
              </a:spcBef>
            </a:pPr>
            <a:r>
              <a:rPr lang="en-US" sz="6610" spc="-165">
                <a:solidFill>
                  <a:srgbClr val="DDB262"/>
                </a:solidFill>
                <a:latin typeface="Asangha Expanded Italics"/>
              </a:rPr>
              <a:t>WHAT IS SDLC?</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B666">
                <a:alpha val="100000"/>
              </a:srgbClr>
            </a:gs>
            <a:gs pos="100000">
              <a:srgbClr val="C8AC5F">
                <a:alpha val="100000"/>
              </a:srgbClr>
            </a:gs>
          </a:gsLst>
          <a:lin ang="0"/>
        </a:gradFill>
        <a:effectLst/>
      </p:bgPr>
    </p:bg>
    <p:spTree>
      <p:nvGrpSpPr>
        <p:cNvPr id="1" name=""/>
        <p:cNvGrpSpPr/>
        <p:nvPr/>
      </p:nvGrpSpPr>
      <p:grpSpPr>
        <a:xfrm>
          <a:off x="0" y="0"/>
          <a:ext cx="0" cy="0"/>
          <a:chOff x="0" y="0"/>
          <a:chExt cx="0" cy="0"/>
        </a:xfrm>
      </p:grpSpPr>
      <p:sp>
        <p:nvSpPr>
          <p:cNvPr id="2" name="AutoShape 2"/>
          <p:cNvSpPr/>
          <p:nvPr/>
        </p:nvSpPr>
        <p:spPr>
          <a:xfrm flipV="1">
            <a:off x="646552" y="676275"/>
            <a:ext cx="16994896" cy="0"/>
          </a:xfrm>
          <a:prstGeom prst="line">
            <a:avLst/>
          </a:prstGeom>
          <a:ln w="19050" cap="flat">
            <a:solidFill>
              <a:srgbClr val="212224"/>
            </a:solidFill>
            <a:prstDash val="solid"/>
            <a:headEnd type="none" w="sm" len="sm"/>
            <a:tailEnd type="none" w="sm" len="sm"/>
          </a:ln>
        </p:spPr>
        <p:txBody>
          <a:bodyPr/>
          <a:lstStyle/>
          <a:p>
            <a:endParaRPr lang="en-US"/>
          </a:p>
        </p:txBody>
      </p:sp>
      <p:sp>
        <p:nvSpPr>
          <p:cNvPr id="3" name="Freeform 3"/>
          <p:cNvSpPr/>
          <p:nvPr/>
        </p:nvSpPr>
        <p:spPr>
          <a:xfrm flipH="1">
            <a:off x="14077263" y="298481"/>
            <a:ext cx="2896287" cy="2434396"/>
          </a:xfrm>
          <a:custGeom>
            <a:avLst/>
            <a:gdLst/>
            <a:ahLst/>
            <a:cxnLst/>
            <a:rect l="l" t="t" r="r" b="b"/>
            <a:pathLst>
              <a:path w="2896287" h="2434396">
                <a:moveTo>
                  <a:pt x="2896287" y="0"/>
                </a:moveTo>
                <a:lnTo>
                  <a:pt x="0" y="0"/>
                </a:lnTo>
                <a:lnTo>
                  <a:pt x="0" y="2434396"/>
                </a:lnTo>
                <a:lnTo>
                  <a:pt x="2896287" y="2434396"/>
                </a:lnTo>
                <a:lnTo>
                  <a:pt x="2896287"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4" name="TextBox 4"/>
          <p:cNvSpPr txBox="1"/>
          <p:nvPr/>
        </p:nvSpPr>
        <p:spPr>
          <a:xfrm>
            <a:off x="-227261" y="8616953"/>
            <a:ext cx="18742522" cy="2832925"/>
          </a:xfrm>
          <a:prstGeom prst="rect">
            <a:avLst/>
          </a:prstGeom>
        </p:spPr>
        <p:txBody>
          <a:bodyPr lIns="0" tIns="0" rIns="0" bIns="0" rtlCol="0" anchor="t">
            <a:spAutoFit/>
          </a:bodyPr>
          <a:lstStyle/>
          <a:p>
            <a:pPr marL="0" lvl="0" indent="0" algn="ctr">
              <a:lnSpc>
                <a:spcPts val="18944"/>
              </a:lnSpc>
            </a:pPr>
            <a:r>
              <a:rPr lang="en-US" sz="27063" spc="-676" dirty="0">
                <a:solidFill>
                  <a:srgbClr val="EFE9DB"/>
                </a:solidFill>
                <a:latin typeface="Asangha Expanded"/>
              </a:rPr>
              <a:t>STEP ONE</a:t>
            </a:r>
          </a:p>
        </p:txBody>
      </p:sp>
      <p:sp>
        <p:nvSpPr>
          <p:cNvPr id="5" name="Freeform 5"/>
          <p:cNvSpPr/>
          <p:nvPr/>
        </p:nvSpPr>
        <p:spPr>
          <a:xfrm>
            <a:off x="393529" y="2380948"/>
            <a:ext cx="5194310" cy="3938231"/>
          </a:xfrm>
          <a:custGeom>
            <a:avLst/>
            <a:gdLst/>
            <a:ahLst/>
            <a:cxnLst/>
            <a:rect l="l" t="t" r="r" b="b"/>
            <a:pathLst>
              <a:path w="5194310" h="3938231">
                <a:moveTo>
                  <a:pt x="0" y="0"/>
                </a:moveTo>
                <a:lnTo>
                  <a:pt x="5194310" y="0"/>
                </a:lnTo>
                <a:lnTo>
                  <a:pt x="5194310" y="3938231"/>
                </a:lnTo>
                <a:lnTo>
                  <a:pt x="0" y="39382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5950108" y="4089404"/>
            <a:ext cx="11671142" cy="2613024"/>
          </a:xfrm>
          <a:prstGeom prst="rect">
            <a:avLst/>
          </a:prstGeom>
        </p:spPr>
        <p:txBody>
          <a:bodyPr lIns="0" tIns="0" rIns="0" bIns="0" rtlCol="0" anchor="t">
            <a:spAutoFit/>
          </a:bodyPr>
          <a:lstStyle/>
          <a:p>
            <a:pPr algn="ctr">
              <a:lnSpc>
                <a:spcPts val="3500"/>
              </a:lnSpc>
            </a:pPr>
            <a:r>
              <a:rPr lang="en-US" sz="2500" spc="75" dirty="0">
                <a:solidFill>
                  <a:srgbClr val="212224"/>
                </a:solidFill>
                <a:latin typeface="Anantason Expanded Light"/>
              </a:rPr>
              <a:t>The first step is Ideation, which is the brainstorming of ideas that solve problems the user faces. Our purposes demand an application that simulates gravity, collision, and directional input. Furthermore, we will need a web browser to track statistics, a local server to host this on, and a program that will automatically update information.</a:t>
            </a:r>
          </a:p>
          <a:p>
            <a:pPr marL="0" lvl="0" indent="0" algn="just">
              <a:lnSpc>
                <a:spcPts val="3500"/>
              </a:lnSpc>
              <a:spcBef>
                <a:spcPct val="0"/>
              </a:spcBef>
            </a:pPr>
            <a:endParaRPr lang="en-US" sz="2500" spc="75" dirty="0">
              <a:solidFill>
                <a:srgbClr val="212224"/>
              </a:solidFill>
              <a:latin typeface="Anantason Expanded Light"/>
            </a:endParaRPr>
          </a:p>
        </p:txBody>
      </p:sp>
      <p:sp>
        <p:nvSpPr>
          <p:cNvPr id="7" name="TextBox 7"/>
          <p:cNvSpPr txBox="1"/>
          <p:nvPr/>
        </p:nvSpPr>
        <p:spPr>
          <a:xfrm>
            <a:off x="5950108" y="2052340"/>
            <a:ext cx="6669578" cy="781042"/>
          </a:xfrm>
          <a:prstGeom prst="rect">
            <a:avLst/>
          </a:prstGeom>
        </p:spPr>
        <p:txBody>
          <a:bodyPr lIns="0" tIns="0" rIns="0" bIns="0" rtlCol="0" anchor="t">
            <a:spAutoFit/>
          </a:bodyPr>
          <a:lstStyle/>
          <a:p>
            <a:pPr>
              <a:lnSpc>
                <a:spcPts val="5999"/>
              </a:lnSpc>
            </a:pPr>
            <a:r>
              <a:rPr lang="en-US" sz="5999">
                <a:solidFill>
                  <a:srgbClr val="212224"/>
                </a:solidFill>
                <a:latin typeface="Asangha Expanded Bold"/>
              </a:rPr>
              <a:t>IDEATION</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12224">
                <a:alpha val="100000"/>
              </a:srgbClr>
            </a:gs>
            <a:gs pos="100000">
              <a:srgbClr val="32323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666750" y="3171720"/>
            <a:ext cx="7196789" cy="104681"/>
          </a:xfrm>
          <a:custGeom>
            <a:avLst/>
            <a:gdLst/>
            <a:ahLst/>
            <a:cxnLst/>
            <a:rect l="l" t="t" r="r" b="b"/>
            <a:pathLst>
              <a:path w="7196789" h="104681">
                <a:moveTo>
                  <a:pt x="0" y="0"/>
                </a:moveTo>
                <a:lnTo>
                  <a:pt x="7196789" y="0"/>
                </a:lnTo>
                <a:lnTo>
                  <a:pt x="7196789" y="104680"/>
                </a:lnTo>
                <a:lnTo>
                  <a:pt x="0" y="1046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66750" y="6851189"/>
            <a:ext cx="7196789" cy="104681"/>
          </a:xfrm>
          <a:custGeom>
            <a:avLst/>
            <a:gdLst/>
            <a:ahLst/>
            <a:cxnLst/>
            <a:rect l="l" t="t" r="r" b="b"/>
            <a:pathLst>
              <a:path w="7196789" h="104681">
                <a:moveTo>
                  <a:pt x="0" y="0"/>
                </a:moveTo>
                <a:lnTo>
                  <a:pt x="7196789" y="0"/>
                </a:lnTo>
                <a:lnTo>
                  <a:pt x="7196789" y="104681"/>
                </a:lnTo>
                <a:lnTo>
                  <a:pt x="0" y="1046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9159333" y="1055780"/>
            <a:ext cx="8099967" cy="5728886"/>
          </a:xfrm>
          <a:custGeom>
            <a:avLst/>
            <a:gdLst/>
            <a:ahLst/>
            <a:cxnLst/>
            <a:rect l="l" t="t" r="r" b="b"/>
            <a:pathLst>
              <a:path w="8099967" h="5728886">
                <a:moveTo>
                  <a:pt x="0" y="0"/>
                </a:moveTo>
                <a:lnTo>
                  <a:pt x="8099967" y="0"/>
                </a:lnTo>
                <a:lnTo>
                  <a:pt x="8099967" y="5728886"/>
                </a:lnTo>
                <a:lnTo>
                  <a:pt x="0" y="572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228754" y="8628400"/>
            <a:ext cx="18719057" cy="2812388"/>
          </a:xfrm>
          <a:prstGeom prst="rect">
            <a:avLst/>
          </a:prstGeom>
        </p:spPr>
        <p:txBody>
          <a:bodyPr lIns="0" tIns="0" rIns="0" bIns="0" rtlCol="0" anchor="t">
            <a:spAutoFit/>
          </a:bodyPr>
          <a:lstStyle/>
          <a:p>
            <a:pPr marL="0" lvl="0" indent="0" algn="ctr">
              <a:lnSpc>
                <a:spcPts val="18850"/>
              </a:lnSpc>
            </a:pPr>
            <a:r>
              <a:rPr lang="en-US" sz="26929" spc="-673">
                <a:solidFill>
                  <a:srgbClr val="DDB262"/>
                </a:solidFill>
                <a:latin typeface="Asangha Expanded"/>
              </a:rPr>
              <a:t>STEP</a:t>
            </a:r>
            <a:r>
              <a:rPr lang="en-US" sz="26929" u="none" strike="noStrike" spc="-673">
                <a:solidFill>
                  <a:srgbClr val="DDB262"/>
                </a:solidFill>
                <a:latin typeface="Asangha Expanded"/>
              </a:rPr>
              <a:t> TWO</a:t>
            </a:r>
          </a:p>
        </p:txBody>
      </p:sp>
      <p:sp>
        <p:nvSpPr>
          <p:cNvPr id="6" name="TextBox 6"/>
          <p:cNvSpPr txBox="1"/>
          <p:nvPr/>
        </p:nvSpPr>
        <p:spPr>
          <a:xfrm>
            <a:off x="666750" y="3295342"/>
            <a:ext cx="7196789" cy="3489324"/>
          </a:xfrm>
          <a:prstGeom prst="rect">
            <a:avLst/>
          </a:prstGeom>
        </p:spPr>
        <p:txBody>
          <a:bodyPr lIns="0" tIns="0" rIns="0" bIns="0" rtlCol="0" anchor="t">
            <a:spAutoFit/>
          </a:bodyPr>
          <a:lstStyle/>
          <a:p>
            <a:pPr marL="0" lvl="0" indent="0" algn="ctr">
              <a:lnSpc>
                <a:spcPts val="3500"/>
              </a:lnSpc>
              <a:spcBef>
                <a:spcPct val="0"/>
              </a:spcBef>
            </a:pPr>
            <a:r>
              <a:rPr lang="en-US" sz="2500" spc="75">
                <a:solidFill>
                  <a:srgbClr val="EFE9DB"/>
                </a:solidFill>
                <a:latin typeface="Anantason Expanded Light"/>
              </a:rPr>
              <a:t>The second step is the “Requirement Phase”. Here is where you will collect data, contact stakeholders, &amp; see what is needed to complete this project. In this demonstration we will need a Java program that runs the game, Django that will host the server, and JavaScript that will customize accordingly.</a:t>
            </a:r>
          </a:p>
        </p:txBody>
      </p:sp>
      <p:sp>
        <p:nvSpPr>
          <p:cNvPr id="7" name="TextBox 7"/>
          <p:cNvSpPr txBox="1"/>
          <p:nvPr/>
        </p:nvSpPr>
        <p:spPr>
          <a:xfrm>
            <a:off x="666750" y="1553457"/>
            <a:ext cx="5836940" cy="581018"/>
          </a:xfrm>
          <a:prstGeom prst="rect">
            <a:avLst/>
          </a:prstGeom>
        </p:spPr>
        <p:txBody>
          <a:bodyPr lIns="0" tIns="0" rIns="0" bIns="0" rtlCol="0" anchor="t">
            <a:spAutoFit/>
          </a:bodyPr>
          <a:lstStyle/>
          <a:p>
            <a:pPr>
              <a:lnSpc>
                <a:spcPts val="4499"/>
              </a:lnSpc>
            </a:pPr>
            <a:r>
              <a:rPr lang="en-US" sz="4499">
                <a:solidFill>
                  <a:srgbClr val="DDB262"/>
                </a:solidFill>
                <a:latin typeface="Asangha Expanded Bold"/>
              </a:rPr>
              <a:t>REQUIREMENTS</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12224">
                <a:alpha val="100000"/>
              </a:srgbClr>
            </a:gs>
            <a:gs pos="100000">
              <a:srgbClr val="323234">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8988404" y="785816"/>
            <a:ext cx="2649591" cy="581018"/>
          </a:xfrm>
          <a:prstGeom prst="rect">
            <a:avLst/>
          </a:prstGeom>
        </p:spPr>
        <p:txBody>
          <a:bodyPr lIns="0" tIns="0" rIns="0" bIns="0" rtlCol="0" anchor="t">
            <a:spAutoFit/>
          </a:bodyPr>
          <a:lstStyle/>
          <a:p>
            <a:pPr algn="just">
              <a:lnSpc>
                <a:spcPts val="4499"/>
              </a:lnSpc>
            </a:pPr>
            <a:r>
              <a:rPr lang="en-US" sz="4499">
                <a:solidFill>
                  <a:srgbClr val="DDB262"/>
                </a:solidFill>
                <a:latin typeface="Asangha Expanded Bold"/>
              </a:rPr>
              <a:t>DESIGN</a:t>
            </a:r>
          </a:p>
        </p:txBody>
      </p:sp>
      <p:sp>
        <p:nvSpPr>
          <p:cNvPr id="3" name="Freeform 3"/>
          <p:cNvSpPr/>
          <p:nvPr/>
        </p:nvSpPr>
        <p:spPr>
          <a:xfrm>
            <a:off x="6836133" y="1526811"/>
            <a:ext cx="6954132" cy="101151"/>
          </a:xfrm>
          <a:custGeom>
            <a:avLst/>
            <a:gdLst/>
            <a:ahLst/>
            <a:cxnLst/>
            <a:rect l="l" t="t" r="r" b="b"/>
            <a:pathLst>
              <a:path w="6954132" h="101151">
                <a:moveTo>
                  <a:pt x="0" y="0"/>
                </a:moveTo>
                <a:lnTo>
                  <a:pt x="6954132" y="0"/>
                </a:lnTo>
                <a:lnTo>
                  <a:pt x="6954132" y="101151"/>
                </a:lnTo>
                <a:lnTo>
                  <a:pt x="0" y="1011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6836133" y="1746960"/>
            <a:ext cx="10785117" cy="6994524"/>
          </a:xfrm>
          <a:prstGeom prst="rect">
            <a:avLst/>
          </a:prstGeom>
        </p:spPr>
        <p:txBody>
          <a:bodyPr lIns="0" tIns="0" rIns="0" bIns="0" rtlCol="0" anchor="t">
            <a:spAutoFit/>
          </a:bodyPr>
          <a:lstStyle/>
          <a:p>
            <a:pPr algn="ctr">
              <a:lnSpc>
                <a:spcPts val="3500"/>
              </a:lnSpc>
            </a:pPr>
            <a:r>
              <a:rPr lang="en-US" sz="2500" spc="75">
                <a:solidFill>
                  <a:srgbClr val="EFE9DB"/>
                </a:solidFill>
                <a:latin typeface="Anantason Expanded Light"/>
              </a:rPr>
              <a:t>Step 3 is where you start to develop design. In order our design will follow:</a:t>
            </a:r>
          </a:p>
          <a:p>
            <a:pPr algn="just">
              <a:lnSpc>
                <a:spcPts val="3500"/>
              </a:lnSpc>
            </a:pPr>
            <a:endParaRPr lang="en-US" sz="2500" spc="75">
              <a:solidFill>
                <a:srgbClr val="EFE9DB"/>
              </a:solidFill>
              <a:latin typeface="Anantason Expanded Light"/>
            </a:endParaRPr>
          </a:p>
          <a:p>
            <a:pPr algn="just">
              <a:lnSpc>
                <a:spcPts val="3500"/>
              </a:lnSpc>
            </a:pPr>
            <a:r>
              <a:rPr lang="en-US" sz="2500" spc="75">
                <a:solidFill>
                  <a:srgbClr val="EFE9DB"/>
                </a:solidFill>
                <a:latin typeface="Anantason Expanded Light"/>
              </a:rPr>
              <a:t>Java Program - A model creation that will log every score to a text file, which is then outsourced to our Django Page that will use it as a database.</a:t>
            </a:r>
          </a:p>
          <a:p>
            <a:pPr algn="just">
              <a:lnSpc>
                <a:spcPts val="3500"/>
              </a:lnSpc>
            </a:pPr>
            <a:endParaRPr lang="en-US" sz="2500" spc="75">
              <a:solidFill>
                <a:srgbClr val="EFE9DB"/>
              </a:solidFill>
              <a:latin typeface="Anantason Expanded Light"/>
            </a:endParaRPr>
          </a:p>
          <a:p>
            <a:pPr algn="just">
              <a:lnSpc>
                <a:spcPts val="3500"/>
              </a:lnSpc>
            </a:pPr>
            <a:r>
              <a:rPr lang="en-US" sz="2500" spc="75">
                <a:solidFill>
                  <a:srgbClr val="EFE9DB"/>
                </a:solidFill>
                <a:latin typeface="Anantason Expanded Light"/>
              </a:rPr>
              <a:t>Django Page - A web browser will use integrated Python packages such as Json, matplotlib, &amp; HttpResponse to format AND display our given data.</a:t>
            </a:r>
          </a:p>
          <a:p>
            <a:pPr algn="just">
              <a:lnSpc>
                <a:spcPts val="3500"/>
              </a:lnSpc>
            </a:pPr>
            <a:endParaRPr lang="en-US" sz="2500" spc="75">
              <a:solidFill>
                <a:srgbClr val="EFE9DB"/>
              </a:solidFill>
              <a:latin typeface="Anantason Expanded Light"/>
            </a:endParaRPr>
          </a:p>
          <a:p>
            <a:pPr algn="just">
              <a:lnSpc>
                <a:spcPts val="3500"/>
              </a:lnSpc>
            </a:pPr>
            <a:r>
              <a:rPr lang="en-US" sz="2500" spc="75">
                <a:solidFill>
                  <a:srgbClr val="EFE9DB"/>
                </a:solidFill>
                <a:latin typeface="Anantason Expanded Light"/>
              </a:rPr>
              <a:t>JavaScript Functionality - A program that will allow you to clear the data from the website, while automatically updating the backend every 60 seconds.</a:t>
            </a:r>
          </a:p>
          <a:p>
            <a:pPr algn="just">
              <a:lnSpc>
                <a:spcPts val="3500"/>
              </a:lnSpc>
            </a:pPr>
            <a:endParaRPr lang="en-US" sz="2500" spc="75">
              <a:solidFill>
                <a:srgbClr val="EFE9DB"/>
              </a:solidFill>
              <a:latin typeface="Anantason Expanded Light"/>
            </a:endParaRPr>
          </a:p>
          <a:p>
            <a:pPr marL="0" lvl="0" indent="0" algn="just">
              <a:lnSpc>
                <a:spcPts val="3500"/>
              </a:lnSpc>
              <a:spcBef>
                <a:spcPct val="0"/>
              </a:spcBef>
            </a:pPr>
            <a:endParaRPr lang="en-US" sz="2500" spc="75">
              <a:solidFill>
                <a:srgbClr val="EFE9DB"/>
              </a:solidFill>
              <a:latin typeface="Anantason Expanded Light"/>
            </a:endParaRPr>
          </a:p>
        </p:txBody>
      </p:sp>
      <p:sp>
        <p:nvSpPr>
          <p:cNvPr id="5" name="Freeform 5"/>
          <p:cNvSpPr/>
          <p:nvPr/>
        </p:nvSpPr>
        <p:spPr>
          <a:xfrm rot="2114549">
            <a:off x="-245916" y="-177287"/>
            <a:ext cx="5285356" cy="6760339"/>
          </a:xfrm>
          <a:custGeom>
            <a:avLst/>
            <a:gdLst/>
            <a:ahLst/>
            <a:cxnLst/>
            <a:rect l="l" t="t" r="r" b="b"/>
            <a:pathLst>
              <a:path w="5285356" h="6760339">
                <a:moveTo>
                  <a:pt x="0" y="0"/>
                </a:moveTo>
                <a:lnTo>
                  <a:pt x="5285356" y="0"/>
                </a:lnTo>
                <a:lnTo>
                  <a:pt x="5285356" y="6760339"/>
                </a:lnTo>
                <a:lnTo>
                  <a:pt x="0" y="6760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543311" y="8916015"/>
            <a:ext cx="19182619" cy="2327568"/>
          </a:xfrm>
          <a:prstGeom prst="rect">
            <a:avLst/>
          </a:prstGeom>
        </p:spPr>
        <p:txBody>
          <a:bodyPr lIns="0" tIns="0" rIns="0" bIns="0" rtlCol="0" anchor="t">
            <a:spAutoFit/>
          </a:bodyPr>
          <a:lstStyle/>
          <a:p>
            <a:pPr marL="0" lvl="0" indent="0" algn="ctr">
              <a:lnSpc>
                <a:spcPts val="15531"/>
              </a:lnSpc>
            </a:pPr>
            <a:r>
              <a:rPr lang="en-US" sz="22188" spc="-554">
                <a:solidFill>
                  <a:srgbClr val="DDB262"/>
                </a:solidFill>
                <a:latin typeface="Asangha Expanded"/>
              </a:rPr>
              <a:t>STEP</a:t>
            </a:r>
            <a:r>
              <a:rPr lang="en-US" sz="22188" u="none" strike="noStrike" spc="-554">
                <a:solidFill>
                  <a:srgbClr val="DDB262"/>
                </a:solidFill>
                <a:latin typeface="Asangha Expanded"/>
              </a:rPr>
              <a:t> THREE</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B666">
                <a:alpha val="100000"/>
              </a:srgbClr>
            </a:gs>
            <a:gs pos="100000">
              <a:srgbClr val="C8AC5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V="1">
            <a:off x="666750" y="6074884"/>
            <a:ext cx="6292720" cy="446211"/>
          </a:xfrm>
          <a:custGeom>
            <a:avLst/>
            <a:gdLst/>
            <a:ahLst/>
            <a:cxnLst/>
            <a:rect l="l" t="t" r="r" b="b"/>
            <a:pathLst>
              <a:path w="6292720" h="446211">
                <a:moveTo>
                  <a:pt x="0" y="446211"/>
                </a:moveTo>
                <a:lnTo>
                  <a:pt x="6292720" y="446211"/>
                </a:lnTo>
                <a:lnTo>
                  <a:pt x="6292720" y="0"/>
                </a:lnTo>
                <a:lnTo>
                  <a:pt x="0" y="0"/>
                </a:lnTo>
                <a:lnTo>
                  <a:pt x="0" y="446211"/>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66750" y="4501848"/>
            <a:ext cx="6292720" cy="446211"/>
          </a:xfrm>
          <a:custGeom>
            <a:avLst/>
            <a:gdLst/>
            <a:ahLst/>
            <a:cxnLst/>
            <a:rect l="l" t="t" r="r" b="b"/>
            <a:pathLst>
              <a:path w="6292720" h="446211">
                <a:moveTo>
                  <a:pt x="0" y="0"/>
                </a:moveTo>
                <a:lnTo>
                  <a:pt x="6292720" y="0"/>
                </a:lnTo>
                <a:lnTo>
                  <a:pt x="6292720" y="446211"/>
                </a:lnTo>
                <a:lnTo>
                  <a:pt x="0" y="4462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8015550" y="3966130"/>
            <a:ext cx="9243750" cy="134455"/>
          </a:xfrm>
          <a:custGeom>
            <a:avLst/>
            <a:gdLst/>
            <a:ahLst/>
            <a:cxnLst/>
            <a:rect l="l" t="t" r="r" b="b"/>
            <a:pathLst>
              <a:path w="9243750" h="134455">
                <a:moveTo>
                  <a:pt x="0" y="0"/>
                </a:moveTo>
                <a:lnTo>
                  <a:pt x="9243750" y="0"/>
                </a:lnTo>
                <a:lnTo>
                  <a:pt x="9243750" y="134454"/>
                </a:lnTo>
                <a:lnTo>
                  <a:pt x="0" y="1344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015550" y="6862683"/>
            <a:ext cx="9243750" cy="134455"/>
          </a:xfrm>
          <a:custGeom>
            <a:avLst/>
            <a:gdLst/>
            <a:ahLst/>
            <a:cxnLst/>
            <a:rect l="l" t="t" r="r" b="b"/>
            <a:pathLst>
              <a:path w="9243750" h="134455">
                <a:moveTo>
                  <a:pt x="0" y="0"/>
                </a:moveTo>
                <a:lnTo>
                  <a:pt x="9243750" y="0"/>
                </a:lnTo>
                <a:lnTo>
                  <a:pt x="9243750" y="134455"/>
                </a:lnTo>
                <a:lnTo>
                  <a:pt x="0" y="1344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3967257">
            <a:off x="1725320" y="-58613"/>
            <a:ext cx="3918943" cy="4489147"/>
          </a:xfrm>
          <a:custGeom>
            <a:avLst/>
            <a:gdLst/>
            <a:ahLst/>
            <a:cxnLst/>
            <a:rect l="l" t="t" r="r" b="b"/>
            <a:pathLst>
              <a:path w="3918943" h="4489147">
                <a:moveTo>
                  <a:pt x="0" y="0"/>
                </a:moveTo>
                <a:lnTo>
                  <a:pt x="3918943" y="0"/>
                </a:lnTo>
                <a:lnTo>
                  <a:pt x="3918943" y="4489147"/>
                </a:lnTo>
                <a:lnTo>
                  <a:pt x="0" y="44891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9072597" y="555688"/>
            <a:ext cx="7129656" cy="2762742"/>
          </a:xfrm>
          <a:custGeom>
            <a:avLst/>
            <a:gdLst/>
            <a:ahLst/>
            <a:cxnLst/>
            <a:rect l="l" t="t" r="r" b="b"/>
            <a:pathLst>
              <a:path w="7129656" h="2762742">
                <a:moveTo>
                  <a:pt x="0" y="0"/>
                </a:moveTo>
                <a:lnTo>
                  <a:pt x="7129656" y="0"/>
                </a:lnTo>
                <a:lnTo>
                  <a:pt x="7129656" y="2762742"/>
                </a:lnTo>
                <a:lnTo>
                  <a:pt x="0" y="27627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TextBox 8"/>
          <p:cNvSpPr txBox="1"/>
          <p:nvPr/>
        </p:nvSpPr>
        <p:spPr>
          <a:xfrm>
            <a:off x="-853524" y="9116837"/>
            <a:ext cx="19995047" cy="2534473"/>
          </a:xfrm>
          <a:prstGeom prst="rect">
            <a:avLst/>
          </a:prstGeom>
        </p:spPr>
        <p:txBody>
          <a:bodyPr lIns="0" tIns="0" rIns="0" bIns="0" rtlCol="0" anchor="t">
            <a:spAutoFit/>
          </a:bodyPr>
          <a:lstStyle/>
          <a:p>
            <a:pPr marL="0" lvl="0" indent="0" algn="ctr">
              <a:lnSpc>
                <a:spcPts val="16930"/>
              </a:lnSpc>
            </a:pPr>
            <a:r>
              <a:rPr lang="en-US" sz="24187" spc="-604" dirty="0">
                <a:solidFill>
                  <a:srgbClr val="EFE9DB"/>
                </a:solidFill>
                <a:latin typeface="Asangha Expanded"/>
              </a:rPr>
              <a:t>STEP</a:t>
            </a:r>
            <a:r>
              <a:rPr lang="en-US" sz="24187" u="none" strike="noStrike" spc="-604" dirty="0">
                <a:solidFill>
                  <a:srgbClr val="EFE9DB"/>
                </a:solidFill>
                <a:latin typeface="Asangha Expanded"/>
              </a:rPr>
              <a:t> FOUR</a:t>
            </a:r>
          </a:p>
        </p:txBody>
      </p:sp>
      <p:sp>
        <p:nvSpPr>
          <p:cNvPr id="9" name="TextBox 9"/>
          <p:cNvSpPr txBox="1"/>
          <p:nvPr/>
        </p:nvSpPr>
        <p:spPr>
          <a:xfrm>
            <a:off x="8015550" y="4370385"/>
            <a:ext cx="9243750" cy="2174874"/>
          </a:xfrm>
          <a:prstGeom prst="rect">
            <a:avLst/>
          </a:prstGeom>
        </p:spPr>
        <p:txBody>
          <a:bodyPr lIns="0" tIns="0" rIns="0" bIns="0" rtlCol="0" anchor="t">
            <a:spAutoFit/>
          </a:bodyPr>
          <a:lstStyle/>
          <a:p>
            <a:pPr marL="0" lvl="0" indent="0" algn="ctr">
              <a:lnSpc>
                <a:spcPts val="3500"/>
              </a:lnSpc>
              <a:spcBef>
                <a:spcPct val="0"/>
              </a:spcBef>
            </a:pPr>
            <a:r>
              <a:rPr lang="en-US" sz="2500" spc="75">
                <a:solidFill>
                  <a:srgbClr val="212224"/>
                </a:solidFill>
                <a:latin typeface="Anantason Expanded Light"/>
              </a:rPr>
              <a:t>Step 4 is the development phase. This is where a programming language is decided, and built upon via the development team. Since it was already decided, This step was used to engineering the basis upon which our final product was built.</a:t>
            </a:r>
          </a:p>
        </p:txBody>
      </p:sp>
      <p:sp>
        <p:nvSpPr>
          <p:cNvPr id="10" name="TextBox 10"/>
          <p:cNvSpPr txBox="1"/>
          <p:nvPr/>
        </p:nvSpPr>
        <p:spPr>
          <a:xfrm>
            <a:off x="427740" y="5238750"/>
            <a:ext cx="6770740" cy="581018"/>
          </a:xfrm>
          <a:prstGeom prst="rect">
            <a:avLst/>
          </a:prstGeom>
        </p:spPr>
        <p:txBody>
          <a:bodyPr lIns="0" tIns="0" rIns="0" bIns="0" rtlCol="0" anchor="t">
            <a:spAutoFit/>
          </a:bodyPr>
          <a:lstStyle/>
          <a:p>
            <a:pPr algn="ctr">
              <a:lnSpc>
                <a:spcPts val="4499"/>
              </a:lnSpc>
            </a:pPr>
            <a:r>
              <a:rPr lang="en-US" sz="4499">
                <a:solidFill>
                  <a:srgbClr val="212224"/>
                </a:solidFill>
                <a:latin typeface="Asangha Expanded Bold"/>
              </a:rPr>
              <a:t>DEVELOPMENT</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12224">
                <a:alpha val="100000"/>
              </a:srgbClr>
            </a:gs>
            <a:gs pos="100000">
              <a:srgbClr val="32323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666750" y="2782929"/>
            <a:ext cx="11654022" cy="169513"/>
          </a:xfrm>
          <a:custGeom>
            <a:avLst/>
            <a:gdLst/>
            <a:ahLst/>
            <a:cxnLst/>
            <a:rect l="l" t="t" r="r" b="b"/>
            <a:pathLst>
              <a:path w="11654022" h="169513">
                <a:moveTo>
                  <a:pt x="0" y="0"/>
                </a:moveTo>
                <a:lnTo>
                  <a:pt x="11654022" y="0"/>
                </a:lnTo>
                <a:lnTo>
                  <a:pt x="11654022" y="169513"/>
                </a:lnTo>
                <a:lnTo>
                  <a:pt x="0" y="169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66750" y="7175191"/>
            <a:ext cx="11654022" cy="169513"/>
          </a:xfrm>
          <a:custGeom>
            <a:avLst/>
            <a:gdLst/>
            <a:ahLst/>
            <a:cxnLst/>
            <a:rect l="l" t="t" r="r" b="b"/>
            <a:pathLst>
              <a:path w="11654022" h="169513">
                <a:moveTo>
                  <a:pt x="0" y="0"/>
                </a:moveTo>
                <a:lnTo>
                  <a:pt x="11654022" y="0"/>
                </a:lnTo>
                <a:lnTo>
                  <a:pt x="11654022" y="169513"/>
                </a:lnTo>
                <a:lnTo>
                  <a:pt x="0" y="169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773741">
            <a:off x="11996552" y="2600017"/>
            <a:ext cx="5643741" cy="4114800"/>
          </a:xfrm>
          <a:custGeom>
            <a:avLst/>
            <a:gdLst/>
            <a:ahLst/>
            <a:cxnLst/>
            <a:rect l="l" t="t" r="r" b="b"/>
            <a:pathLst>
              <a:path w="5643741" h="4114800">
                <a:moveTo>
                  <a:pt x="0" y="0"/>
                </a:moveTo>
                <a:lnTo>
                  <a:pt x="5643741" y="0"/>
                </a:lnTo>
                <a:lnTo>
                  <a:pt x="564374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506108" y="8977004"/>
            <a:ext cx="21024247" cy="2782878"/>
          </a:xfrm>
          <a:prstGeom prst="rect">
            <a:avLst/>
          </a:prstGeom>
        </p:spPr>
        <p:txBody>
          <a:bodyPr wrap="square" lIns="0" tIns="0" rIns="0" bIns="0" rtlCol="0" anchor="t">
            <a:spAutoFit/>
          </a:bodyPr>
          <a:lstStyle/>
          <a:p>
            <a:pPr marL="0" lvl="0" indent="0" algn="ctr">
              <a:lnSpc>
                <a:spcPts val="18435"/>
              </a:lnSpc>
            </a:pPr>
            <a:r>
              <a:rPr lang="en-US" sz="26335" spc="-658" dirty="0">
                <a:solidFill>
                  <a:srgbClr val="DDB262"/>
                </a:solidFill>
                <a:latin typeface="Asangha Expanded"/>
              </a:rPr>
              <a:t>STEP</a:t>
            </a:r>
            <a:r>
              <a:rPr lang="en-US" sz="26335" u="none" strike="noStrike" spc="-658" dirty="0">
                <a:solidFill>
                  <a:srgbClr val="DDB262"/>
                </a:solidFill>
                <a:latin typeface="Asangha Expanded"/>
              </a:rPr>
              <a:t> FIVE</a:t>
            </a:r>
          </a:p>
        </p:txBody>
      </p:sp>
      <p:sp>
        <p:nvSpPr>
          <p:cNvPr id="6" name="TextBox 6"/>
          <p:cNvSpPr txBox="1"/>
          <p:nvPr/>
        </p:nvSpPr>
        <p:spPr>
          <a:xfrm>
            <a:off x="666750" y="3295342"/>
            <a:ext cx="10599263" cy="3489324"/>
          </a:xfrm>
          <a:prstGeom prst="rect">
            <a:avLst/>
          </a:prstGeom>
        </p:spPr>
        <p:txBody>
          <a:bodyPr lIns="0" tIns="0" rIns="0" bIns="0" rtlCol="0" anchor="t">
            <a:spAutoFit/>
          </a:bodyPr>
          <a:lstStyle/>
          <a:p>
            <a:pPr algn="just">
              <a:lnSpc>
                <a:spcPts val="3500"/>
              </a:lnSpc>
            </a:pPr>
            <a:r>
              <a:rPr lang="en-US" sz="2500" spc="75">
                <a:solidFill>
                  <a:srgbClr val="EFE9DB"/>
                </a:solidFill>
                <a:latin typeface="Anantason Expanded Light"/>
              </a:rPr>
              <a:t>Step 5 is testing, in which troubleshooting is the main focus of production. Some issues come across were:</a:t>
            </a:r>
          </a:p>
          <a:p>
            <a:pPr algn="just">
              <a:lnSpc>
                <a:spcPts val="3500"/>
              </a:lnSpc>
            </a:pPr>
            <a:endParaRPr lang="en-US" sz="2500" spc="75">
              <a:solidFill>
                <a:srgbClr val="EFE9DB"/>
              </a:solidFill>
              <a:latin typeface="Anantason Expanded Light"/>
            </a:endParaRPr>
          </a:p>
          <a:p>
            <a:pPr marL="539762" lvl="1" indent="-269881" algn="just">
              <a:lnSpc>
                <a:spcPts val="3500"/>
              </a:lnSpc>
              <a:buFont typeface="Arial"/>
              <a:buChar char="•"/>
            </a:pPr>
            <a:r>
              <a:rPr lang="en-US" sz="2500" spc="75">
                <a:solidFill>
                  <a:srgbClr val="EFE9DB"/>
                </a:solidFill>
                <a:latin typeface="Anantason Expanded Light"/>
              </a:rPr>
              <a:t>Holding and STORING every value after every run of the Java</a:t>
            </a:r>
          </a:p>
          <a:p>
            <a:pPr marL="539762" lvl="1" indent="-269881" algn="just">
              <a:lnSpc>
                <a:spcPts val="3500"/>
              </a:lnSpc>
              <a:buFont typeface="Arial"/>
              <a:buChar char="•"/>
            </a:pPr>
            <a:r>
              <a:rPr lang="en-US" sz="2500" spc="75">
                <a:solidFill>
                  <a:srgbClr val="EFE9DB"/>
                </a:solidFill>
                <a:latin typeface="Anantason Expanded Light"/>
              </a:rPr>
              <a:t>Gathering a method in which to display the data itself, mixing Python &amp; HTML</a:t>
            </a:r>
          </a:p>
          <a:p>
            <a:pPr marL="539762" lvl="1" indent="-269881" algn="just">
              <a:lnSpc>
                <a:spcPts val="3500"/>
              </a:lnSpc>
              <a:spcBef>
                <a:spcPct val="0"/>
              </a:spcBef>
              <a:buFont typeface="Arial"/>
              <a:buChar char="•"/>
            </a:pPr>
            <a:r>
              <a:rPr lang="en-US" sz="2500" spc="75">
                <a:solidFill>
                  <a:srgbClr val="EFE9DB"/>
                </a:solidFill>
                <a:latin typeface="Anantason Expanded Light"/>
              </a:rPr>
              <a:t>Using JavaScript inside of Django as it uses static files, equating to difficulty importing libraries.</a:t>
            </a:r>
          </a:p>
        </p:txBody>
      </p:sp>
      <p:sp>
        <p:nvSpPr>
          <p:cNvPr id="7" name="TextBox 7"/>
          <p:cNvSpPr txBox="1"/>
          <p:nvPr/>
        </p:nvSpPr>
        <p:spPr>
          <a:xfrm>
            <a:off x="666750" y="1688923"/>
            <a:ext cx="9625092" cy="581018"/>
          </a:xfrm>
          <a:prstGeom prst="rect">
            <a:avLst/>
          </a:prstGeom>
        </p:spPr>
        <p:txBody>
          <a:bodyPr lIns="0" tIns="0" rIns="0" bIns="0" rtlCol="0" anchor="t">
            <a:spAutoFit/>
          </a:bodyPr>
          <a:lstStyle/>
          <a:p>
            <a:pPr>
              <a:lnSpc>
                <a:spcPts val="4499"/>
              </a:lnSpc>
            </a:pPr>
            <a:r>
              <a:rPr lang="en-US" sz="4499">
                <a:solidFill>
                  <a:srgbClr val="DDB262"/>
                </a:solidFill>
                <a:latin typeface="Asangha Expanded Bold"/>
              </a:rPr>
              <a:t>TESTING</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650</Words>
  <Application>Microsoft Office PowerPoint</Application>
  <PresentationFormat>Custom</PresentationFormat>
  <Paragraphs>72</Paragraphs>
  <Slides>11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Anantason Expanded Light</vt:lpstr>
      <vt:lpstr>Asangha Expanded Bold</vt:lpstr>
      <vt:lpstr>Calibri</vt:lpstr>
      <vt:lpstr>Anantason Expanded Bold</vt:lpstr>
      <vt:lpstr>Anantason Expanded</vt:lpstr>
      <vt:lpstr>Engravers' Old English BT Bold</vt:lpstr>
      <vt:lpstr>Arial</vt:lpstr>
      <vt:lpstr>Asangha Expanded</vt:lpstr>
      <vt:lpstr>Asangha Expanded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dc:title>
  <cp:lastModifiedBy>Anthony Lora</cp:lastModifiedBy>
  <cp:revision>3</cp:revision>
  <dcterms:created xsi:type="dcterms:W3CDTF">2006-08-16T00:00:00Z</dcterms:created>
  <dcterms:modified xsi:type="dcterms:W3CDTF">2024-01-11T01:34:56Z</dcterms:modified>
  <dc:identifier>DAF5OHmF__Y</dc:identifier>
</cp:coreProperties>
</file>